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4"/>
  </p:notesMasterIdLst>
  <p:sldIdLst>
    <p:sldId id="256" r:id="rId2"/>
    <p:sldId id="261" r:id="rId3"/>
    <p:sldId id="263" r:id="rId4"/>
    <p:sldId id="268" r:id="rId5"/>
    <p:sldId id="259" r:id="rId6"/>
    <p:sldId id="271" r:id="rId7"/>
    <p:sldId id="262" r:id="rId8"/>
    <p:sldId id="264" r:id="rId9"/>
    <p:sldId id="278" r:id="rId10"/>
    <p:sldId id="270" r:id="rId11"/>
    <p:sldId id="275" r:id="rId12"/>
    <p:sldId id="27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uprum" panose="020B0604020202020204" charset="0"/>
      <p:regular r:id="rId19"/>
      <p:bold r:id="rId20"/>
      <p:italic r:id="rId21"/>
      <p:boldItalic r:id="rId22"/>
    </p:embeddedFont>
    <p:embeddedFont>
      <p:font typeface="Podkova" panose="020B0604020202020204" charset="0"/>
      <p:regular r:id="rId23"/>
      <p:bold r:id="rId24"/>
    </p:embeddedFont>
    <p:embeddedFont>
      <p:font typeface="Ubuntu" panose="020B0504030602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33B137-F87D-4E7E-8B33-7C31B7B1535C}">
  <a:tblStyle styleId="{5A33B137-F87D-4E7E-8B33-7C31B7B153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80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5" name="Google Shape;7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4209800" y="1116550"/>
            <a:ext cx="93993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uprum"/>
              <a:buNone/>
              <a:defRPr sz="6000" b="1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3448700" y="2652925"/>
            <a:ext cx="10160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5402425" y="3109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b="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b="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b="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5038775" y="3572036"/>
            <a:ext cx="7772400" cy="28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>
            <a:spLocks noGrp="1"/>
          </p:cNvSpPr>
          <p:nvPr>
            <p:ph type="pic" idx="2"/>
          </p:nvPr>
        </p:nvSpPr>
        <p:spPr>
          <a:xfrm>
            <a:off x="8905806" y="2057400"/>
            <a:ext cx="8125500" cy="60942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76450" y="2140775"/>
            <a:ext cx="6010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1236100" y="44074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t="-75854" b="-75844"/>
            </a:stretch>
          </a:blipFill>
          <a:ln>
            <a:noFill/>
          </a:ln>
        </p:spPr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092075" y="10697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Cuprum"/>
              <a:buNone/>
              <a:defRPr sz="7000" b="1" i="0" u="none" strike="noStrike" cap="none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694500" y="40342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 i="0" u="none" strike="noStrike" cap="none">
                <a:solidFill>
                  <a:schemeClr val="lt1"/>
                </a:solidFill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 sz="2800" i="0" u="none" strike="noStrike" cap="none">
                <a:solidFill>
                  <a:schemeClr val="lt1"/>
                </a:solidFill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 i="0" u="none" strike="noStrike" cap="none">
                <a:solidFill>
                  <a:schemeClr val="lt1"/>
                </a:solidFill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 i="0" u="none" strike="noStrike" cap="none">
                <a:solidFill>
                  <a:schemeClr val="lt1"/>
                </a:solidFill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 i="0" u="none" strike="noStrike" cap="none">
                <a:solidFill>
                  <a:schemeClr val="lt1"/>
                </a:solidFill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35" name="Google Shape;35;p9"/>
          <p:cNvSpPr txBox="1"/>
          <p:nvPr/>
        </p:nvSpPr>
        <p:spPr>
          <a:xfrm>
            <a:off x="337397" y="2377181"/>
            <a:ext cx="9937800" cy="4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999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Safe Space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99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Pitch Deck</a:t>
            </a:r>
            <a:endParaRPr dirty="0"/>
          </a:p>
        </p:txBody>
      </p:sp>
      <p:grpSp>
        <p:nvGrpSpPr>
          <p:cNvPr id="36" name="Google Shape;36;p9"/>
          <p:cNvGrpSpPr/>
          <p:nvPr/>
        </p:nvGrpSpPr>
        <p:grpSpPr>
          <a:xfrm rot="10800000">
            <a:off x="8975074" y="9010026"/>
            <a:ext cx="337852" cy="337852"/>
            <a:chOff x="0" y="0"/>
            <a:chExt cx="812800" cy="812800"/>
          </a:xfrm>
        </p:grpSpPr>
        <p:sp>
          <p:nvSpPr>
            <p:cNvPr id="37" name="Google Shape;37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9"/>
          <p:cNvGrpSpPr/>
          <p:nvPr/>
        </p:nvGrpSpPr>
        <p:grpSpPr>
          <a:xfrm rot="10800000">
            <a:off x="4916056" y="9286875"/>
            <a:ext cx="337852" cy="337852"/>
            <a:chOff x="0" y="0"/>
            <a:chExt cx="812800" cy="812800"/>
          </a:xfrm>
        </p:grpSpPr>
        <p:sp>
          <p:nvSpPr>
            <p:cNvPr id="40" name="Google Shape;40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9"/>
          <p:cNvSpPr/>
          <p:nvPr/>
        </p:nvSpPr>
        <p:spPr>
          <a:xfrm rot="-5400000">
            <a:off x="1076325" y="8405961"/>
            <a:ext cx="1526932" cy="1526932"/>
          </a:xfrm>
          <a:custGeom>
            <a:avLst/>
            <a:gdLst/>
            <a:ahLst/>
            <a:cxnLst/>
            <a:rect l="l" t="t" r="r" b="b"/>
            <a:pathLst>
              <a:path w="1526932" h="1526932" extrusionOk="0">
                <a:moveTo>
                  <a:pt x="0" y="0"/>
                </a:moveTo>
                <a:lnTo>
                  <a:pt x="1526932" y="0"/>
                </a:lnTo>
                <a:lnTo>
                  <a:pt x="1526932" y="1526932"/>
                </a:lnTo>
                <a:lnTo>
                  <a:pt x="0" y="1526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A"/>
          </a:p>
        </p:txBody>
      </p:sp>
      <p:cxnSp>
        <p:nvCxnSpPr>
          <p:cNvPr id="43" name="Google Shape;43;p9"/>
          <p:cNvCxnSpPr/>
          <p:nvPr/>
        </p:nvCxnSpPr>
        <p:spPr>
          <a:xfrm>
            <a:off x="2482834" y="9398651"/>
            <a:ext cx="2602148" cy="0"/>
          </a:xfrm>
          <a:prstGeom prst="straightConnector1">
            <a:avLst/>
          </a:prstGeom>
          <a:noFill/>
          <a:ln w="12382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9"/>
          <p:cNvCxnSpPr/>
          <p:nvPr/>
        </p:nvCxnSpPr>
        <p:spPr>
          <a:xfrm>
            <a:off x="2416351" y="8952876"/>
            <a:ext cx="3960584" cy="0"/>
          </a:xfrm>
          <a:prstGeom prst="straightConnector1">
            <a:avLst/>
          </a:prstGeom>
          <a:noFill/>
          <a:ln w="12382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" name="Google Shape;45;p9"/>
          <p:cNvCxnSpPr/>
          <p:nvPr/>
        </p:nvCxnSpPr>
        <p:spPr>
          <a:xfrm>
            <a:off x="5253908" y="7284368"/>
            <a:ext cx="0" cy="1673270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" name="Google Shape;46;p9"/>
          <p:cNvGrpSpPr/>
          <p:nvPr/>
        </p:nvGrpSpPr>
        <p:grpSpPr>
          <a:xfrm>
            <a:off x="3346627" y="6603524"/>
            <a:ext cx="3814562" cy="1020604"/>
            <a:chOff x="0" y="-57150"/>
            <a:chExt cx="1732544" cy="463550"/>
          </a:xfrm>
        </p:grpSpPr>
        <p:sp>
          <p:nvSpPr>
            <p:cNvPr id="47" name="Google Shape;47;p9"/>
            <p:cNvSpPr/>
            <p:nvPr/>
          </p:nvSpPr>
          <p:spPr>
            <a:xfrm>
              <a:off x="0" y="0"/>
              <a:ext cx="1732544" cy="406400"/>
            </a:xfrm>
            <a:custGeom>
              <a:avLst/>
              <a:gdLst/>
              <a:ahLst/>
              <a:cxnLst/>
              <a:rect l="l" t="t" r="r" b="b"/>
              <a:pathLst>
                <a:path w="1732544" h="406400" extrusionOk="0">
                  <a:moveTo>
                    <a:pt x="1529344" y="0"/>
                  </a:moveTo>
                  <a:cubicBezTo>
                    <a:pt x="1641568" y="0"/>
                    <a:pt x="1732544" y="90976"/>
                    <a:pt x="1732544" y="203200"/>
                  </a:cubicBezTo>
                  <a:cubicBezTo>
                    <a:pt x="1732544" y="315424"/>
                    <a:pt x="1641568" y="406400"/>
                    <a:pt x="15293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271FF"/>
            </a:solidFill>
            <a:ln w="47625" cap="sq" cmpd="sng">
              <a:solidFill>
                <a:srgbClr val="5271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9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575" tIns="62575" rIns="62575" bIns="6257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49;p9"/>
          <p:cNvGrpSpPr/>
          <p:nvPr/>
        </p:nvGrpSpPr>
        <p:grpSpPr>
          <a:xfrm rot="10800000">
            <a:off x="6208009" y="8722037"/>
            <a:ext cx="337852" cy="337852"/>
            <a:chOff x="0" y="0"/>
            <a:chExt cx="812800" cy="812800"/>
          </a:xfrm>
        </p:grpSpPr>
        <p:sp>
          <p:nvSpPr>
            <p:cNvPr id="50" name="Google Shape;50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" name="Google Shape;52;p9"/>
          <p:cNvCxnSpPr/>
          <p:nvPr/>
        </p:nvCxnSpPr>
        <p:spPr>
          <a:xfrm rot="10800000">
            <a:off x="17818624" y="1028700"/>
            <a:ext cx="52388" cy="8150252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3" name="Google Shape;53;p9"/>
          <p:cNvGrpSpPr/>
          <p:nvPr/>
        </p:nvGrpSpPr>
        <p:grpSpPr>
          <a:xfrm rot="10800000">
            <a:off x="17702085" y="2517786"/>
            <a:ext cx="337852" cy="337852"/>
            <a:chOff x="0" y="0"/>
            <a:chExt cx="812800" cy="812800"/>
          </a:xfrm>
        </p:grpSpPr>
        <p:sp>
          <p:nvSpPr>
            <p:cNvPr id="54" name="Google Shape;54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6" name="Google Shape;56;p9"/>
          <p:cNvCxnSpPr/>
          <p:nvPr/>
        </p:nvCxnSpPr>
        <p:spPr>
          <a:xfrm>
            <a:off x="2416351" y="9178952"/>
            <a:ext cx="15304784" cy="0"/>
          </a:xfrm>
          <a:prstGeom prst="straightConnector1">
            <a:avLst/>
          </a:prstGeom>
          <a:noFill/>
          <a:ln w="12382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7" name="Google Shape;57;p9"/>
          <p:cNvGrpSpPr/>
          <p:nvPr/>
        </p:nvGrpSpPr>
        <p:grpSpPr>
          <a:xfrm rot="10800000">
            <a:off x="17702085" y="6892365"/>
            <a:ext cx="337852" cy="337852"/>
            <a:chOff x="0" y="0"/>
            <a:chExt cx="812800" cy="812800"/>
          </a:xfrm>
        </p:grpSpPr>
        <p:sp>
          <p:nvSpPr>
            <p:cNvPr id="58" name="Google Shape;58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9"/>
          <p:cNvGrpSpPr/>
          <p:nvPr/>
        </p:nvGrpSpPr>
        <p:grpSpPr>
          <a:xfrm rot="10800000">
            <a:off x="17649697" y="9010026"/>
            <a:ext cx="337852" cy="337852"/>
            <a:chOff x="0" y="0"/>
            <a:chExt cx="812800" cy="812800"/>
          </a:xfrm>
        </p:grpSpPr>
        <p:sp>
          <p:nvSpPr>
            <p:cNvPr id="61" name="Google Shape;61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9"/>
          <p:cNvSpPr/>
          <p:nvPr/>
        </p:nvSpPr>
        <p:spPr>
          <a:xfrm rot="-5400000">
            <a:off x="8541811" y="265234"/>
            <a:ext cx="1526932" cy="1526932"/>
          </a:xfrm>
          <a:custGeom>
            <a:avLst/>
            <a:gdLst/>
            <a:ahLst/>
            <a:cxnLst/>
            <a:rect l="l" t="t" r="r" b="b"/>
            <a:pathLst>
              <a:path w="1526932" h="1526932" extrusionOk="0">
                <a:moveTo>
                  <a:pt x="0" y="0"/>
                </a:moveTo>
                <a:lnTo>
                  <a:pt x="1526932" y="0"/>
                </a:lnTo>
                <a:lnTo>
                  <a:pt x="1526932" y="1526932"/>
                </a:lnTo>
                <a:lnTo>
                  <a:pt x="0" y="1526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A"/>
          </a:p>
        </p:txBody>
      </p:sp>
      <p:cxnSp>
        <p:nvCxnSpPr>
          <p:cNvPr id="64" name="Google Shape;64;p9"/>
          <p:cNvCxnSpPr/>
          <p:nvPr/>
        </p:nvCxnSpPr>
        <p:spPr>
          <a:xfrm rot="10800000">
            <a:off x="9963968" y="807386"/>
            <a:ext cx="5312951" cy="0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9"/>
          <p:cNvCxnSpPr/>
          <p:nvPr/>
        </p:nvCxnSpPr>
        <p:spPr>
          <a:xfrm>
            <a:off x="9401967" y="1028700"/>
            <a:ext cx="8469044" cy="0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" name="Google Shape;66;p9"/>
          <p:cNvGrpSpPr/>
          <p:nvPr/>
        </p:nvGrpSpPr>
        <p:grpSpPr>
          <a:xfrm rot="10800000">
            <a:off x="17649697" y="859774"/>
            <a:ext cx="337852" cy="337852"/>
            <a:chOff x="0" y="0"/>
            <a:chExt cx="812800" cy="812800"/>
          </a:xfrm>
        </p:grpSpPr>
        <p:sp>
          <p:nvSpPr>
            <p:cNvPr id="67" name="Google Shape;67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9"/>
          <p:cNvGrpSpPr/>
          <p:nvPr/>
        </p:nvGrpSpPr>
        <p:grpSpPr>
          <a:xfrm rot="10800000">
            <a:off x="15107993" y="586073"/>
            <a:ext cx="337852" cy="337852"/>
            <a:chOff x="0" y="0"/>
            <a:chExt cx="812800" cy="812800"/>
          </a:xfrm>
        </p:grpSpPr>
        <p:sp>
          <p:nvSpPr>
            <p:cNvPr id="70" name="Google Shape;70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9"/>
          <p:cNvGrpSpPr/>
          <p:nvPr/>
        </p:nvGrpSpPr>
        <p:grpSpPr>
          <a:xfrm rot="10800000">
            <a:off x="9899817" y="1132264"/>
            <a:ext cx="337852" cy="337852"/>
            <a:chOff x="0" y="0"/>
            <a:chExt cx="812800" cy="812800"/>
          </a:xfrm>
        </p:grpSpPr>
        <p:sp>
          <p:nvSpPr>
            <p:cNvPr id="73" name="Google Shape;73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9"/>
          <p:cNvSpPr txBox="1"/>
          <p:nvPr/>
        </p:nvSpPr>
        <p:spPr>
          <a:xfrm>
            <a:off x="4396643" y="6707474"/>
            <a:ext cx="3191795" cy="86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11" b="0" i="0" u="none" strike="noStrike" cap="none" dirty="0">
                <a:solidFill>
                  <a:srgbClr val="FFFFFF"/>
                </a:solidFill>
                <a:latin typeface="Podkova"/>
                <a:ea typeface="Podkova"/>
                <a:cs typeface="Podkova"/>
                <a:sym typeface="Podkova"/>
              </a:rPr>
              <a:t>Team V</a:t>
            </a:r>
            <a:endParaRPr dirty="0"/>
          </a:p>
        </p:txBody>
      </p:sp>
      <p:grpSp>
        <p:nvGrpSpPr>
          <p:cNvPr id="76" name="Google Shape;76;p9"/>
          <p:cNvGrpSpPr/>
          <p:nvPr/>
        </p:nvGrpSpPr>
        <p:grpSpPr>
          <a:xfrm>
            <a:off x="-1828012" y="859774"/>
            <a:ext cx="4070784" cy="1526932"/>
            <a:chOff x="0" y="0"/>
            <a:chExt cx="5427713" cy="2035910"/>
          </a:xfrm>
        </p:grpSpPr>
        <p:sp>
          <p:nvSpPr>
            <p:cNvPr id="77" name="Google Shape;77;p9"/>
            <p:cNvSpPr/>
            <p:nvPr/>
          </p:nvSpPr>
          <p:spPr>
            <a:xfrm rot="5400000">
              <a:off x="3391803" y="0"/>
              <a:ext cx="2035910" cy="2035910"/>
            </a:xfrm>
            <a:custGeom>
              <a:avLst/>
              <a:gdLst/>
              <a:ahLst/>
              <a:cxnLst/>
              <a:rect l="l" t="t" r="r" b="b"/>
              <a:pathLst>
                <a:path w="2035910" h="2035910" extrusionOk="0">
                  <a:moveTo>
                    <a:pt x="0" y="0"/>
                  </a:moveTo>
                  <a:lnTo>
                    <a:pt x="2035910" y="0"/>
                  </a:lnTo>
                  <a:lnTo>
                    <a:pt x="2035910" y="2035910"/>
                  </a:lnTo>
                  <a:lnTo>
                    <a:pt x="0" y="20359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cxnSp>
          <p:nvCxnSpPr>
            <p:cNvPr id="78" name="Google Shape;78;p9"/>
            <p:cNvCxnSpPr/>
            <p:nvPr/>
          </p:nvCxnSpPr>
          <p:spPr>
            <a:xfrm rot="10800000">
              <a:off x="19337" y="710170"/>
              <a:ext cx="3469531" cy="0"/>
            </a:xfrm>
            <a:prstGeom prst="straightConnector1">
              <a:avLst/>
            </a:prstGeom>
            <a:noFill/>
            <a:ln w="1524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79;p9"/>
            <p:cNvCxnSpPr/>
            <p:nvPr/>
          </p:nvCxnSpPr>
          <p:spPr>
            <a:xfrm rot="10800000">
              <a:off x="0" y="1306690"/>
              <a:ext cx="3558718" cy="0"/>
            </a:xfrm>
            <a:prstGeom prst="straightConnector1">
              <a:avLst/>
            </a:prstGeom>
            <a:noFill/>
            <a:ln w="1651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80;p9"/>
            <p:cNvCxnSpPr/>
            <p:nvPr/>
          </p:nvCxnSpPr>
          <p:spPr>
            <a:xfrm rot="10800000">
              <a:off x="6491" y="1017955"/>
              <a:ext cx="3571021" cy="0"/>
            </a:xfrm>
            <a:prstGeom prst="straightConnector1">
              <a:avLst/>
            </a:prstGeom>
            <a:noFill/>
            <a:ln w="1524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1" name="Google Shape;8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4150" y="0"/>
            <a:ext cx="70993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  <p:txBody>
          <a:bodyPr/>
          <a:lstStyle/>
          <a:p>
            <a:endParaRPr lang="en-CA"/>
          </a:p>
        </p:txBody>
      </p:sp>
      <p:cxnSp>
        <p:nvCxnSpPr>
          <p:cNvPr id="708" name="Google Shape;708;p23"/>
          <p:cNvCxnSpPr/>
          <p:nvPr/>
        </p:nvCxnSpPr>
        <p:spPr>
          <a:xfrm>
            <a:off x="751912" y="762535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09" name="Google Shape;709;p23"/>
          <p:cNvGrpSpPr/>
          <p:nvPr/>
        </p:nvGrpSpPr>
        <p:grpSpPr>
          <a:xfrm>
            <a:off x="567746" y="7102375"/>
            <a:ext cx="337852" cy="337852"/>
            <a:chOff x="0" y="0"/>
            <a:chExt cx="812800" cy="812800"/>
          </a:xfrm>
        </p:grpSpPr>
        <p:sp>
          <p:nvSpPr>
            <p:cNvPr id="710" name="Google Shape;710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12" name="Google Shape;712;p23"/>
          <p:cNvCxnSpPr/>
          <p:nvPr/>
        </p:nvCxnSpPr>
        <p:spPr>
          <a:xfrm flipH="1">
            <a:off x="725242" y="593609"/>
            <a:ext cx="2615265" cy="33976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13" name="Google Shape;713;p23"/>
          <p:cNvGrpSpPr/>
          <p:nvPr/>
        </p:nvGrpSpPr>
        <p:grpSpPr>
          <a:xfrm>
            <a:off x="579176" y="5808427"/>
            <a:ext cx="337852" cy="337852"/>
            <a:chOff x="0" y="0"/>
            <a:chExt cx="812800" cy="812800"/>
          </a:xfrm>
        </p:grpSpPr>
        <p:sp>
          <p:nvSpPr>
            <p:cNvPr id="714" name="Google Shape;714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6" name="Google Shape;716;p23"/>
          <p:cNvGrpSpPr/>
          <p:nvPr/>
        </p:nvGrpSpPr>
        <p:grpSpPr>
          <a:xfrm>
            <a:off x="3171828" y="424683"/>
            <a:ext cx="337852" cy="337852"/>
            <a:chOff x="0" y="0"/>
            <a:chExt cx="812800" cy="812800"/>
          </a:xfrm>
        </p:grpSpPr>
        <p:sp>
          <p:nvSpPr>
            <p:cNvPr id="717" name="Google Shape;717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9" name="Google Shape;719;p23"/>
          <p:cNvGrpSpPr/>
          <p:nvPr/>
        </p:nvGrpSpPr>
        <p:grpSpPr>
          <a:xfrm>
            <a:off x="602036" y="491367"/>
            <a:ext cx="337852" cy="337852"/>
            <a:chOff x="0" y="0"/>
            <a:chExt cx="812800" cy="812800"/>
          </a:xfrm>
        </p:grpSpPr>
        <p:sp>
          <p:nvSpPr>
            <p:cNvPr id="720" name="Google Shape;720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2" name="Google Shape;722;p23"/>
          <p:cNvSpPr txBox="1"/>
          <p:nvPr/>
        </p:nvSpPr>
        <p:spPr>
          <a:xfrm>
            <a:off x="3885705" y="1019175"/>
            <a:ext cx="1051659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Potential Features</a:t>
            </a:r>
            <a:endParaRPr dirty="0"/>
          </a:p>
        </p:txBody>
      </p:sp>
      <p:graphicFrame>
        <p:nvGraphicFramePr>
          <p:cNvPr id="723" name="Google Shape;723;p23"/>
          <p:cNvGraphicFramePr/>
          <p:nvPr>
            <p:extLst>
              <p:ext uri="{D42A27DB-BD31-4B8C-83A1-F6EECF244321}">
                <p14:modId xmlns:p14="http://schemas.microsoft.com/office/powerpoint/2010/main" val="2231027519"/>
              </p:ext>
            </p:extLst>
          </p:nvPr>
        </p:nvGraphicFramePr>
        <p:xfrm>
          <a:off x="2032874" y="2776818"/>
          <a:ext cx="13953200" cy="6480048"/>
        </p:xfrm>
        <a:graphic>
          <a:graphicData uri="http://schemas.openxmlformats.org/drawingml/2006/table">
            <a:tbl>
              <a:tblPr>
                <a:noFill/>
                <a:tableStyleId>{5A33B137-F87D-4E7E-8B33-7C31B7B1535C}</a:tableStyleId>
              </a:tblPr>
              <a:tblGrid>
                <a:gridCol w="424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1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53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 dirty="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Strong Passwords</a:t>
                      </a:r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Safe Space will generate complex passwords using a variety of characters and ensures they meet the highest security standards.</a:t>
                      </a:r>
                      <a:endParaRPr dirty="0"/>
                    </a:p>
                  </a:txBody>
                  <a:tcPr marL="123825" marR="123825" marT="123825" marB="123825" anchor="ctr">
                    <a:lnL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 dirty="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Customization</a:t>
                      </a:r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 can tailor passwords to fit specific requirements for different websites or services.</a:t>
                      </a:r>
                      <a:endParaRPr dirty="0"/>
                    </a:p>
                  </a:txBody>
                  <a:tcPr marL="123825" marR="123825" marT="123825" marB="123825" anchor="ctr">
                    <a:lnL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 dirty="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Password Vault</a:t>
                      </a:r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Store all your passwords in one secure place, protected by robust encryption.</a:t>
                      </a:r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u="none" strike="noStrike" cap="none" dirty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3825" marR="123825" marT="123825" marB="123825" anchor="ctr">
                    <a:lnL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6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 dirty="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Biometric Lock</a:t>
                      </a:r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Unlock Safe Space n with your fingerprint or Face ID for an added layer of security.</a:t>
                      </a:r>
                      <a:endParaRPr dirty="0"/>
                    </a:p>
                  </a:txBody>
                  <a:tcPr marL="123825" marR="123825" marT="123825" marB="123825" anchor="ctr">
                    <a:lnL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 dirty="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Password Sharing</a:t>
                      </a:r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Safely share passwords with trusted individuals.</a:t>
                      </a:r>
                      <a:endParaRPr dirty="0"/>
                    </a:p>
                  </a:txBody>
                  <a:tcPr marL="123825" marR="123825" marT="123825" marB="123825" anchor="ctr">
                    <a:lnL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 dirty="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Auto-Fill</a:t>
                      </a:r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Seamlessly auto-fill passwords in apps and browsers, making login a breeze.</a:t>
                      </a:r>
                      <a:endParaRPr dirty="0"/>
                    </a:p>
                  </a:txBody>
                  <a:tcPr marL="123825" marR="123825" marT="123825" marB="123825" anchor="ctr">
                    <a:lnL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24" name="Google Shape;724;p23"/>
          <p:cNvGrpSpPr/>
          <p:nvPr/>
        </p:nvGrpSpPr>
        <p:grpSpPr>
          <a:xfrm rot="10800000">
            <a:off x="10858488" y="2776818"/>
            <a:ext cx="6818662" cy="7015545"/>
            <a:chOff x="0" y="0"/>
            <a:chExt cx="9091550" cy="9354060"/>
          </a:xfrm>
        </p:grpSpPr>
        <p:cxnSp>
          <p:nvCxnSpPr>
            <p:cNvPr id="725" name="Google Shape;725;p23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26" name="Google Shape;726;p23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727" name="Google Shape;727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29" name="Google Shape;729;p23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30" name="Google Shape;730;p23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731" name="Google Shape;731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3" name="Google Shape;733;p23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734" name="Google Shape;734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6" name="Google Shape;736;p23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737" name="Google Shape;737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9" name="Google Shape;739;p23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740" name="Google Shape;740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8"/>
          <p:cNvSpPr txBox="1"/>
          <p:nvPr/>
        </p:nvSpPr>
        <p:spPr>
          <a:xfrm>
            <a:off x="4214068" y="2531184"/>
            <a:ext cx="10077000" cy="607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We bring the power of strong, unique passwords at your fingertips!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900" dirty="0">
              <a:solidFill>
                <a:srgbClr val="FFFFFF"/>
              </a:solidFill>
              <a:latin typeface="Cuprum"/>
              <a:sym typeface="Cupr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00" dirty="0">
                <a:solidFill>
                  <a:srgbClr val="FFFFFF"/>
                </a:solidFill>
                <a:latin typeface="Cuprum"/>
                <a:sym typeface="Cuprum"/>
              </a:rPr>
              <a:t>- Safe Space -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991" name="Google Shape;991;p30"/>
          <p:cNvSpPr txBox="1"/>
          <p:nvPr/>
        </p:nvSpPr>
        <p:spPr>
          <a:xfrm>
            <a:off x="1148353" y="2425533"/>
            <a:ext cx="928991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Team V Thank you!</a:t>
            </a:r>
            <a:endParaRPr lang="en-US" dirty="0"/>
          </a:p>
        </p:txBody>
      </p:sp>
      <p:sp>
        <p:nvSpPr>
          <p:cNvPr id="992" name="Google Shape;992;p30"/>
          <p:cNvSpPr txBox="1"/>
          <p:nvPr/>
        </p:nvSpPr>
        <p:spPr>
          <a:xfrm>
            <a:off x="2152426" y="4967924"/>
            <a:ext cx="6880363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+mj-lt"/>
                <a:sym typeface="Ubuntu"/>
              </a:rPr>
              <a:t>Adriano Crippa</a:t>
            </a: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err="1">
                <a:solidFill>
                  <a:srgbClr val="FFFFFF"/>
                </a:solidFill>
                <a:latin typeface="+mj-lt"/>
                <a:sym typeface="Ubuntu"/>
              </a:rPr>
              <a:t>Hardas</a:t>
            </a:r>
            <a:r>
              <a:rPr lang="en-US" sz="3500" dirty="0">
                <a:solidFill>
                  <a:srgbClr val="FFFFFF"/>
                </a:solidFill>
                <a:latin typeface="+mj-lt"/>
                <a:sym typeface="Ubuntu"/>
              </a:rPr>
              <a:t> Lee</a:t>
            </a: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err="1">
                <a:solidFill>
                  <a:srgbClr val="FFFFFF"/>
                </a:solidFill>
                <a:latin typeface="+mj-lt"/>
                <a:sym typeface="Ubuntu"/>
              </a:rPr>
              <a:t>Nissia</a:t>
            </a:r>
            <a:r>
              <a:rPr lang="en-US" sz="3500" dirty="0">
                <a:solidFill>
                  <a:srgbClr val="FFFFFF"/>
                </a:solidFill>
                <a:latin typeface="+mj-lt"/>
                <a:sym typeface="Ubuntu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+mj-lt"/>
                <a:sym typeface="Ubuntu"/>
              </a:rPr>
              <a:t>Gansaore</a:t>
            </a:r>
            <a:endParaRPr lang="en-US" sz="3500" dirty="0">
              <a:solidFill>
                <a:srgbClr val="FFFFFF"/>
              </a:solidFill>
              <a:latin typeface="+mj-lt"/>
              <a:sym typeface="Ubuntu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+mj-lt"/>
                <a:sym typeface="Ubuntu"/>
              </a:rPr>
              <a:t>Steeve Tassy</a:t>
            </a:r>
            <a:endParaRPr lang="en-US" dirty="0">
              <a:latin typeface="+mj-lt"/>
            </a:endParaRPr>
          </a:p>
        </p:txBody>
      </p:sp>
      <p:cxnSp>
        <p:nvCxnSpPr>
          <p:cNvPr id="993" name="Google Shape;993;p30"/>
          <p:cNvCxnSpPr/>
          <p:nvPr/>
        </p:nvCxnSpPr>
        <p:spPr>
          <a:xfrm>
            <a:off x="570366" y="9263063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94" name="Google Shape;994;p30"/>
          <p:cNvGrpSpPr/>
          <p:nvPr/>
        </p:nvGrpSpPr>
        <p:grpSpPr>
          <a:xfrm rot="10800000">
            <a:off x="5426038" y="9103661"/>
            <a:ext cx="337852" cy="337852"/>
            <a:chOff x="0" y="0"/>
            <a:chExt cx="812800" cy="812800"/>
          </a:xfrm>
        </p:grpSpPr>
        <p:sp>
          <p:nvSpPr>
            <p:cNvPr id="995" name="Google Shape;99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30"/>
          <p:cNvGrpSpPr/>
          <p:nvPr/>
        </p:nvGrpSpPr>
        <p:grpSpPr>
          <a:xfrm rot="10800000">
            <a:off x="401440" y="9075086"/>
            <a:ext cx="337852" cy="337852"/>
            <a:chOff x="0" y="0"/>
            <a:chExt cx="812800" cy="812800"/>
          </a:xfrm>
        </p:grpSpPr>
        <p:sp>
          <p:nvSpPr>
            <p:cNvPr id="998" name="Google Shape;998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30"/>
          <p:cNvGrpSpPr/>
          <p:nvPr/>
        </p:nvGrpSpPr>
        <p:grpSpPr>
          <a:xfrm rot="10800000">
            <a:off x="6847960" y="9103661"/>
            <a:ext cx="337852" cy="337852"/>
            <a:chOff x="0" y="0"/>
            <a:chExt cx="812800" cy="812800"/>
          </a:xfrm>
        </p:grpSpPr>
        <p:sp>
          <p:nvSpPr>
            <p:cNvPr id="1001" name="Google Shape;1001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03" name="Google Shape;1003;p30"/>
          <p:cNvCxnSpPr/>
          <p:nvPr/>
        </p:nvCxnSpPr>
        <p:spPr>
          <a:xfrm>
            <a:off x="574176" y="72145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4" name="Google Shape;1004;p30"/>
          <p:cNvGrpSpPr/>
          <p:nvPr/>
        </p:nvGrpSpPr>
        <p:grpSpPr>
          <a:xfrm>
            <a:off x="390010" y="7061291"/>
            <a:ext cx="337852" cy="337852"/>
            <a:chOff x="0" y="0"/>
            <a:chExt cx="812800" cy="812800"/>
          </a:xfrm>
        </p:grpSpPr>
        <p:sp>
          <p:nvSpPr>
            <p:cNvPr id="1005" name="Google Shape;100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07" name="Google Shape;1007;p30"/>
          <p:cNvCxnSpPr/>
          <p:nvPr/>
        </p:nvCxnSpPr>
        <p:spPr>
          <a:xfrm rot="10800000">
            <a:off x="547506" y="586501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8" name="Google Shape;1008;p30"/>
          <p:cNvGrpSpPr/>
          <p:nvPr/>
        </p:nvGrpSpPr>
        <p:grpSpPr>
          <a:xfrm>
            <a:off x="401440" y="5767343"/>
            <a:ext cx="337852" cy="337852"/>
            <a:chOff x="0" y="0"/>
            <a:chExt cx="812800" cy="812800"/>
          </a:xfrm>
        </p:grpSpPr>
        <p:sp>
          <p:nvSpPr>
            <p:cNvPr id="1009" name="Google Shape;1009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1" name="Google Shape;1011;p30"/>
          <p:cNvGrpSpPr/>
          <p:nvPr/>
        </p:nvGrpSpPr>
        <p:grpSpPr>
          <a:xfrm>
            <a:off x="1846222" y="390599"/>
            <a:ext cx="337881" cy="337881"/>
            <a:chOff x="0" y="0"/>
            <a:chExt cx="812800" cy="812800"/>
          </a:xfrm>
        </p:grpSpPr>
        <p:sp>
          <p:nvSpPr>
            <p:cNvPr id="1012" name="Google Shape;1012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30"/>
          <p:cNvGrpSpPr/>
          <p:nvPr/>
        </p:nvGrpSpPr>
        <p:grpSpPr>
          <a:xfrm>
            <a:off x="6870820" y="436625"/>
            <a:ext cx="337852" cy="337852"/>
            <a:chOff x="0" y="0"/>
            <a:chExt cx="812800" cy="812800"/>
          </a:xfrm>
        </p:grpSpPr>
        <p:sp>
          <p:nvSpPr>
            <p:cNvPr id="1015" name="Google Shape;101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7" name="Google Shape;1017;p30"/>
          <p:cNvGrpSpPr/>
          <p:nvPr/>
        </p:nvGrpSpPr>
        <p:grpSpPr>
          <a:xfrm>
            <a:off x="424300" y="450283"/>
            <a:ext cx="337852" cy="337852"/>
            <a:chOff x="0" y="0"/>
            <a:chExt cx="812800" cy="812800"/>
          </a:xfrm>
        </p:grpSpPr>
        <p:sp>
          <p:nvSpPr>
            <p:cNvPr id="1018" name="Google Shape;1018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  <p:txBody>
          <a:bodyPr/>
          <a:lstStyle/>
          <a:p>
            <a:endParaRPr lang="en-CA"/>
          </a:p>
        </p:txBody>
      </p:sp>
      <p:cxnSp>
        <p:nvCxnSpPr>
          <p:cNvPr id="310" name="Google Shape;310;p14"/>
          <p:cNvCxnSpPr/>
          <p:nvPr/>
        </p:nvCxnSpPr>
        <p:spPr>
          <a:xfrm>
            <a:off x="801990" y="9209608"/>
            <a:ext cx="3253638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1" name="Google Shape;311;p14"/>
          <p:cNvGrpSpPr/>
          <p:nvPr/>
        </p:nvGrpSpPr>
        <p:grpSpPr>
          <a:xfrm rot="-5400000">
            <a:off x="690214" y="2954549"/>
            <a:ext cx="337852" cy="337852"/>
            <a:chOff x="0" y="0"/>
            <a:chExt cx="812800" cy="812800"/>
          </a:xfrm>
        </p:grpSpPr>
        <p:sp>
          <p:nvSpPr>
            <p:cNvPr id="312" name="Google Shape;312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14"/>
          <p:cNvGrpSpPr/>
          <p:nvPr/>
        </p:nvGrpSpPr>
        <p:grpSpPr>
          <a:xfrm rot="-5400000">
            <a:off x="690214" y="8983531"/>
            <a:ext cx="337852" cy="337852"/>
            <a:chOff x="0" y="0"/>
            <a:chExt cx="812800" cy="812800"/>
          </a:xfrm>
        </p:grpSpPr>
        <p:sp>
          <p:nvSpPr>
            <p:cNvPr id="315" name="Google Shape;315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17" name="Google Shape;317;p14"/>
          <p:cNvCxnSpPr/>
          <p:nvPr/>
        </p:nvCxnSpPr>
        <p:spPr>
          <a:xfrm>
            <a:off x="859140" y="2954549"/>
            <a:ext cx="0" cy="6111636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14"/>
          <p:cNvSpPr txBox="1"/>
          <p:nvPr/>
        </p:nvSpPr>
        <p:spPr>
          <a:xfrm>
            <a:off x="1039944" y="2619463"/>
            <a:ext cx="8553108" cy="498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“Our project aims to enhance password security.“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					Steeve Tassy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320" name="Google Shape;320;p14"/>
          <p:cNvGrpSpPr/>
          <p:nvPr/>
        </p:nvGrpSpPr>
        <p:grpSpPr>
          <a:xfrm rot="-5400000">
            <a:off x="4055628" y="9021631"/>
            <a:ext cx="337852" cy="337852"/>
            <a:chOff x="0" y="0"/>
            <a:chExt cx="812800" cy="812800"/>
          </a:xfrm>
        </p:grpSpPr>
        <p:sp>
          <p:nvSpPr>
            <p:cNvPr id="321" name="Google Shape;321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3" name="Google Shape;323;p14"/>
          <p:cNvPicPr preferRelativeResize="0"/>
          <p:nvPr/>
        </p:nvPicPr>
        <p:blipFill rotWithShape="1">
          <a:blip r:embed="rId4">
            <a:alphaModFix/>
          </a:blip>
          <a:srcRect l="3652" t="2371" r="3874" b="2371"/>
          <a:stretch/>
        </p:blipFill>
        <p:spPr>
          <a:xfrm>
            <a:off x="10491050" y="1117050"/>
            <a:ext cx="5805000" cy="8052900"/>
          </a:xfrm>
          <a:prstGeom prst="roundRect">
            <a:avLst>
              <a:gd name="adj" fmla="val 10207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381" name="Google Shape;381;p16"/>
          <p:cNvSpPr txBox="1"/>
          <p:nvPr/>
        </p:nvSpPr>
        <p:spPr>
          <a:xfrm>
            <a:off x="918455" y="1943142"/>
            <a:ext cx="912726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Cost of Cyberattacks</a:t>
            </a:r>
            <a:endParaRPr lang="en-US" dirty="0"/>
          </a:p>
        </p:txBody>
      </p:sp>
      <p:sp>
        <p:nvSpPr>
          <p:cNvPr id="382" name="Google Shape;382;p16"/>
          <p:cNvSpPr txBox="1"/>
          <p:nvPr/>
        </p:nvSpPr>
        <p:spPr>
          <a:xfrm>
            <a:off x="1090784" y="4087488"/>
            <a:ext cx="8657861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Forecasts show businesses will lose approximately $10.5 trillion in 2025 at an estimated $19,977,168 per minute due to cybercrime. </a:t>
            </a:r>
            <a:endParaRPr lang="en-US" sz="4400" dirty="0"/>
          </a:p>
        </p:txBody>
      </p:sp>
      <p:cxnSp>
        <p:nvCxnSpPr>
          <p:cNvPr id="383" name="Google Shape;383;p16"/>
          <p:cNvCxnSpPr/>
          <p:nvPr/>
        </p:nvCxnSpPr>
        <p:spPr>
          <a:xfrm>
            <a:off x="574176" y="2739129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4" name="Google Shape;384;p16"/>
          <p:cNvGrpSpPr/>
          <p:nvPr/>
        </p:nvGrpSpPr>
        <p:grpSpPr>
          <a:xfrm>
            <a:off x="390010" y="9078969"/>
            <a:ext cx="337852" cy="337852"/>
            <a:chOff x="0" y="0"/>
            <a:chExt cx="812800" cy="812800"/>
          </a:xfrm>
        </p:grpSpPr>
        <p:sp>
          <p:nvSpPr>
            <p:cNvPr id="385" name="Google Shape;38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16"/>
          <p:cNvGrpSpPr/>
          <p:nvPr/>
        </p:nvGrpSpPr>
        <p:grpSpPr>
          <a:xfrm>
            <a:off x="401440" y="7785021"/>
            <a:ext cx="337852" cy="337852"/>
            <a:chOff x="0" y="0"/>
            <a:chExt cx="812800" cy="812800"/>
          </a:xfrm>
        </p:grpSpPr>
        <p:sp>
          <p:nvSpPr>
            <p:cNvPr id="388" name="Google Shape;388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16"/>
          <p:cNvGrpSpPr/>
          <p:nvPr/>
        </p:nvGrpSpPr>
        <p:grpSpPr>
          <a:xfrm>
            <a:off x="424300" y="2467960"/>
            <a:ext cx="337852" cy="337852"/>
            <a:chOff x="0" y="0"/>
            <a:chExt cx="812800" cy="812800"/>
          </a:xfrm>
        </p:grpSpPr>
        <p:sp>
          <p:nvSpPr>
            <p:cNvPr id="391" name="Google Shape;391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3" name="Google Shape;393;p16"/>
          <p:cNvCxnSpPr/>
          <p:nvPr/>
        </p:nvCxnSpPr>
        <p:spPr>
          <a:xfrm rot="10800000">
            <a:off x="570366" y="9301162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4" name="Google Shape;394;p16"/>
          <p:cNvGrpSpPr/>
          <p:nvPr/>
        </p:nvGrpSpPr>
        <p:grpSpPr>
          <a:xfrm>
            <a:off x="6876387" y="9132236"/>
            <a:ext cx="337852" cy="337852"/>
            <a:chOff x="0" y="0"/>
            <a:chExt cx="812800" cy="812800"/>
          </a:xfrm>
        </p:grpSpPr>
        <p:sp>
          <p:nvSpPr>
            <p:cNvPr id="395" name="Google Shape;39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16"/>
          <p:cNvGrpSpPr/>
          <p:nvPr/>
        </p:nvGrpSpPr>
        <p:grpSpPr>
          <a:xfrm rot="5400000">
            <a:off x="10991935" y="179337"/>
            <a:ext cx="6818662" cy="7015545"/>
            <a:chOff x="0" y="0"/>
            <a:chExt cx="9091550" cy="9354060"/>
          </a:xfrm>
        </p:grpSpPr>
        <p:cxnSp>
          <p:nvCxnSpPr>
            <p:cNvPr id="403" name="Google Shape;403;p16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4" name="Google Shape;404;p16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405" name="Google Shape;40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7" name="Google Shape;407;p16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8" name="Google Shape;408;p16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409" name="Google Shape;40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16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412" name="Google Shape;41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16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415" name="Google Shape;41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" name="Google Shape;417;p16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418" name="Google Shape;41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" name="Google Shape;420;p16"/>
          <p:cNvGrpSpPr/>
          <p:nvPr/>
        </p:nvGrpSpPr>
        <p:grpSpPr>
          <a:xfrm>
            <a:off x="1629190" y="277778"/>
            <a:ext cx="5247198" cy="359853"/>
            <a:chOff x="0" y="0"/>
            <a:chExt cx="6996264" cy="479804"/>
          </a:xfrm>
        </p:grpSpPr>
        <p:cxnSp>
          <p:nvCxnSpPr>
            <p:cNvPr id="421" name="Google Shape;421;p16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22" name="Google Shape;422;p16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423" name="Google Shape;42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" name="Google Shape;425;p1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426" name="Google Shape;42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16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1" name="Google Shape;431;p16"/>
          <p:cNvGrpSpPr/>
          <p:nvPr/>
        </p:nvGrpSpPr>
        <p:grpSpPr>
          <a:xfrm>
            <a:off x="11549829" y="9056968"/>
            <a:ext cx="5247198" cy="359853"/>
            <a:chOff x="0" y="0"/>
            <a:chExt cx="6996264" cy="479804"/>
          </a:xfrm>
        </p:grpSpPr>
        <p:cxnSp>
          <p:nvCxnSpPr>
            <p:cNvPr id="432" name="Google Shape;432;p16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33" name="Google Shape;433;p16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434" name="Google Shape;43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1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437" name="Google Shape;43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6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440" name="Google Shape;4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42" name="Google Shape;442;p16"/>
          <p:cNvPicPr preferRelativeResize="0"/>
          <p:nvPr/>
        </p:nvPicPr>
        <p:blipFill rotWithShape="1">
          <a:blip r:embed="rId4">
            <a:alphaModFix/>
          </a:blip>
          <a:srcRect l="4809" t="4194" r="4281" b="5011"/>
          <a:stretch/>
        </p:blipFill>
        <p:spPr>
          <a:xfrm>
            <a:off x="10357600" y="2009725"/>
            <a:ext cx="5592900" cy="57753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572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929" y="0"/>
            <a:ext cx="13283589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21"/>
          <p:cNvSpPr/>
          <p:nvPr/>
        </p:nvSpPr>
        <p:spPr>
          <a:xfrm>
            <a:off x="5011403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614" name="Google Shape;614;p21"/>
          <p:cNvSpPr txBox="1"/>
          <p:nvPr/>
        </p:nvSpPr>
        <p:spPr>
          <a:xfrm>
            <a:off x="1258531" y="1843658"/>
            <a:ext cx="9854946" cy="5232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According to sources, nearly 95% of all digital breaches come from human error.</a:t>
            </a:r>
            <a:endParaRPr sz="8500" dirty="0"/>
          </a:p>
        </p:txBody>
      </p:sp>
      <p:grpSp>
        <p:nvGrpSpPr>
          <p:cNvPr id="615" name="Google Shape;615;p21"/>
          <p:cNvGrpSpPr/>
          <p:nvPr/>
        </p:nvGrpSpPr>
        <p:grpSpPr>
          <a:xfrm rot="10800000">
            <a:off x="2560567" y="7560593"/>
            <a:ext cx="5247198" cy="359853"/>
            <a:chOff x="0" y="0"/>
            <a:chExt cx="6996264" cy="479804"/>
          </a:xfrm>
        </p:grpSpPr>
        <p:cxnSp>
          <p:nvCxnSpPr>
            <p:cNvPr id="616" name="Google Shape;616;p21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17" name="Google Shape;617;p21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618" name="Google Shape;618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0" name="Google Shape;620;p21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621" name="Google Shape;62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3" name="Google Shape;623;p21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624" name="Google Shape;62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6" name="Google Shape;626;p21"/>
          <p:cNvGrpSpPr/>
          <p:nvPr/>
        </p:nvGrpSpPr>
        <p:grpSpPr>
          <a:xfrm rot="10800000">
            <a:off x="936765" y="980029"/>
            <a:ext cx="5247198" cy="359853"/>
            <a:chOff x="0" y="0"/>
            <a:chExt cx="6996264" cy="479804"/>
          </a:xfrm>
        </p:grpSpPr>
        <p:cxnSp>
          <p:nvCxnSpPr>
            <p:cNvPr id="627" name="Google Shape;627;p21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28" name="Google Shape;628;p21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629" name="Google Shape;629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21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632" name="Google Shape;632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4" name="Google Shape;634;p21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635" name="Google Shape;635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7" name="Google Shape;637;p21"/>
          <p:cNvGrpSpPr/>
          <p:nvPr/>
        </p:nvGrpSpPr>
        <p:grpSpPr>
          <a:xfrm rot="10800000">
            <a:off x="5152902" y="8483500"/>
            <a:ext cx="5247198" cy="359853"/>
            <a:chOff x="0" y="0"/>
            <a:chExt cx="6996264" cy="479804"/>
          </a:xfrm>
        </p:grpSpPr>
        <p:cxnSp>
          <p:nvCxnSpPr>
            <p:cNvPr id="638" name="Google Shape;638;p21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39" name="Google Shape;639;p21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640" name="Google Shape;64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21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643" name="Google Shape;643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21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646" name="Google Shape;646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12"/>
          <p:cNvCxnSpPr/>
          <p:nvPr/>
        </p:nvCxnSpPr>
        <p:spPr>
          <a:xfrm>
            <a:off x="574176" y="2739129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3" name="Google Shape;213;p12"/>
          <p:cNvGrpSpPr/>
          <p:nvPr/>
        </p:nvGrpSpPr>
        <p:grpSpPr>
          <a:xfrm>
            <a:off x="390010" y="9078969"/>
            <a:ext cx="337852" cy="337852"/>
            <a:chOff x="0" y="0"/>
            <a:chExt cx="812800" cy="812800"/>
          </a:xfrm>
        </p:grpSpPr>
        <p:sp>
          <p:nvSpPr>
            <p:cNvPr id="214" name="Google Shape;21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12"/>
          <p:cNvGrpSpPr/>
          <p:nvPr/>
        </p:nvGrpSpPr>
        <p:grpSpPr>
          <a:xfrm>
            <a:off x="401440" y="7785021"/>
            <a:ext cx="337852" cy="337852"/>
            <a:chOff x="0" y="0"/>
            <a:chExt cx="812800" cy="812800"/>
          </a:xfrm>
        </p:grpSpPr>
        <p:sp>
          <p:nvSpPr>
            <p:cNvPr id="217" name="Google Shape;217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12"/>
          <p:cNvGrpSpPr/>
          <p:nvPr/>
        </p:nvGrpSpPr>
        <p:grpSpPr>
          <a:xfrm>
            <a:off x="424300" y="2467960"/>
            <a:ext cx="337852" cy="337852"/>
            <a:chOff x="0" y="0"/>
            <a:chExt cx="812800" cy="812800"/>
          </a:xfrm>
        </p:grpSpPr>
        <p:sp>
          <p:nvSpPr>
            <p:cNvPr id="220" name="Google Shape;220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12"/>
          <p:cNvSpPr txBox="1"/>
          <p:nvPr/>
        </p:nvSpPr>
        <p:spPr>
          <a:xfrm>
            <a:off x="1749513" y="1676068"/>
            <a:ext cx="737807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What we bring?</a:t>
            </a:r>
            <a:endParaRPr dirty="0"/>
          </a:p>
        </p:txBody>
      </p:sp>
      <p:sp>
        <p:nvSpPr>
          <p:cNvPr id="223" name="Google Shape;223;p12"/>
          <p:cNvSpPr txBox="1"/>
          <p:nvPr/>
        </p:nvSpPr>
        <p:spPr>
          <a:xfrm>
            <a:off x="1593211" y="3809618"/>
            <a:ext cx="7534377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Safe Space is an algorithm in Java that checks the strength of your passwords and suggests strong ones."</a:t>
            </a:r>
            <a:endParaRPr lang="en-US" sz="4800" dirty="0"/>
          </a:p>
        </p:txBody>
      </p:sp>
      <p:cxnSp>
        <p:nvCxnSpPr>
          <p:cNvPr id="229" name="Google Shape;229;p12"/>
          <p:cNvCxnSpPr/>
          <p:nvPr/>
        </p:nvCxnSpPr>
        <p:spPr>
          <a:xfrm rot="10800000">
            <a:off x="570366" y="9301162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0" name="Google Shape;230;p12"/>
          <p:cNvGrpSpPr/>
          <p:nvPr/>
        </p:nvGrpSpPr>
        <p:grpSpPr>
          <a:xfrm>
            <a:off x="3237452" y="9132236"/>
            <a:ext cx="337852" cy="337852"/>
            <a:chOff x="0" y="0"/>
            <a:chExt cx="812800" cy="812800"/>
          </a:xfrm>
        </p:grpSpPr>
        <p:sp>
          <p:nvSpPr>
            <p:cNvPr id="231" name="Google Shape;231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Google Shape;233;p12"/>
          <p:cNvGrpSpPr/>
          <p:nvPr/>
        </p:nvGrpSpPr>
        <p:grpSpPr>
          <a:xfrm>
            <a:off x="6876387" y="9132236"/>
            <a:ext cx="337852" cy="337852"/>
            <a:chOff x="0" y="0"/>
            <a:chExt cx="812800" cy="812800"/>
          </a:xfrm>
        </p:grpSpPr>
        <p:sp>
          <p:nvSpPr>
            <p:cNvPr id="234" name="Google Shape;23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12"/>
          <p:cNvGrpSpPr/>
          <p:nvPr/>
        </p:nvGrpSpPr>
        <p:grpSpPr>
          <a:xfrm>
            <a:off x="1613299" y="403189"/>
            <a:ext cx="5247198" cy="359853"/>
            <a:chOff x="0" y="0"/>
            <a:chExt cx="6996264" cy="479804"/>
          </a:xfrm>
        </p:grpSpPr>
        <p:cxnSp>
          <p:nvCxnSpPr>
            <p:cNvPr id="237" name="Google Shape;237;p12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38" name="Google Shape;238;p12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239" name="Google Shape;239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" name="Google Shape;241;p12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242" name="Google Shape;242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" name="Google Shape;244;p12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245" name="Google Shape;245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7" name="Google Shape;247;p12"/>
          <p:cNvGrpSpPr/>
          <p:nvPr/>
        </p:nvGrpSpPr>
        <p:grpSpPr>
          <a:xfrm>
            <a:off x="11394299" y="403189"/>
            <a:ext cx="5247197" cy="359853"/>
            <a:chOff x="0" y="0"/>
            <a:chExt cx="6996263" cy="479804"/>
          </a:xfrm>
        </p:grpSpPr>
        <p:cxnSp>
          <p:nvCxnSpPr>
            <p:cNvPr id="248" name="Google Shape;248;p12"/>
            <p:cNvCxnSpPr/>
            <p:nvPr/>
          </p:nvCxnSpPr>
          <p:spPr>
            <a:xfrm>
              <a:off x="130204" y="265290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9" name="Google Shape;249;p12"/>
            <p:cNvGrpSpPr/>
            <p:nvPr/>
          </p:nvGrpSpPr>
          <p:grpSpPr>
            <a:xfrm rot="-5400000">
              <a:off x="0" y="0"/>
              <a:ext cx="468087" cy="468087"/>
              <a:chOff x="0" y="0"/>
              <a:chExt cx="812800" cy="812800"/>
            </a:xfrm>
          </p:grpSpPr>
          <p:sp>
            <p:nvSpPr>
              <p:cNvPr id="250" name="Google Shape;250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2"/>
            <p:cNvGrpSpPr/>
            <p:nvPr/>
          </p:nvGrpSpPr>
          <p:grpSpPr>
            <a:xfrm rot="-5400000">
              <a:off x="6551611" y="35152"/>
              <a:ext cx="444652" cy="444652"/>
              <a:chOff x="0" y="0"/>
              <a:chExt cx="812800" cy="812800"/>
            </a:xfrm>
          </p:grpSpPr>
          <p:sp>
            <p:nvSpPr>
              <p:cNvPr id="253" name="Google Shape;253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12"/>
            <p:cNvGrpSpPr/>
            <p:nvPr/>
          </p:nvGrpSpPr>
          <p:grpSpPr>
            <a:xfrm>
              <a:off x="23435" y="23435"/>
              <a:ext cx="444652" cy="444652"/>
              <a:chOff x="0" y="0"/>
              <a:chExt cx="812800" cy="812800"/>
            </a:xfrm>
          </p:grpSpPr>
          <p:sp>
            <p:nvSpPr>
              <p:cNvPr id="256" name="Google Shape;256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58" name="Google Shape;258;p12"/>
          <p:cNvPicPr preferRelativeResize="0"/>
          <p:nvPr/>
        </p:nvPicPr>
        <p:blipFill rotWithShape="1">
          <a:blip r:embed="rId3">
            <a:alphaModFix/>
          </a:blip>
          <a:srcRect l="2132" t="2132" r="3519" b="3519"/>
          <a:stretch/>
        </p:blipFill>
        <p:spPr>
          <a:xfrm>
            <a:off x="10462421" y="2129137"/>
            <a:ext cx="6179100" cy="6389700"/>
          </a:xfrm>
          <a:prstGeom prst="roundRect">
            <a:avLst>
              <a:gd name="adj" fmla="val 17783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  <p:txBody>
          <a:bodyPr/>
          <a:lstStyle/>
          <a:p>
            <a:endParaRPr lang="en-CA"/>
          </a:p>
        </p:txBody>
      </p:sp>
      <p:cxnSp>
        <p:nvCxnSpPr>
          <p:cNvPr id="747" name="Google Shape;747;p24"/>
          <p:cNvCxnSpPr/>
          <p:nvPr/>
        </p:nvCxnSpPr>
        <p:spPr>
          <a:xfrm>
            <a:off x="574176" y="72145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48" name="Google Shape;748;p24"/>
          <p:cNvGrpSpPr/>
          <p:nvPr/>
        </p:nvGrpSpPr>
        <p:grpSpPr>
          <a:xfrm>
            <a:off x="390010" y="7061291"/>
            <a:ext cx="337852" cy="337852"/>
            <a:chOff x="0" y="0"/>
            <a:chExt cx="812800" cy="812800"/>
          </a:xfrm>
        </p:grpSpPr>
        <p:sp>
          <p:nvSpPr>
            <p:cNvPr id="749" name="Google Shape;749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51" name="Google Shape;751;p24"/>
          <p:cNvCxnSpPr/>
          <p:nvPr/>
        </p:nvCxnSpPr>
        <p:spPr>
          <a:xfrm rot="10800000">
            <a:off x="547506" y="586501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52" name="Google Shape;752;p24"/>
          <p:cNvGrpSpPr/>
          <p:nvPr/>
        </p:nvGrpSpPr>
        <p:grpSpPr>
          <a:xfrm>
            <a:off x="401440" y="5767343"/>
            <a:ext cx="337852" cy="337852"/>
            <a:chOff x="0" y="0"/>
            <a:chExt cx="812800" cy="812800"/>
          </a:xfrm>
        </p:grpSpPr>
        <p:sp>
          <p:nvSpPr>
            <p:cNvPr id="753" name="Google Shape;753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5" name="Google Shape;755;p24"/>
          <p:cNvGrpSpPr/>
          <p:nvPr/>
        </p:nvGrpSpPr>
        <p:grpSpPr>
          <a:xfrm>
            <a:off x="424300" y="450283"/>
            <a:ext cx="337852" cy="337852"/>
            <a:chOff x="0" y="0"/>
            <a:chExt cx="812800" cy="812800"/>
          </a:xfrm>
        </p:grpSpPr>
        <p:sp>
          <p:nvSpPr>
            <p:cNvPr id="756" name="Google Shape;756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8" name="Google Shape;758;p24"/>
          <p:cNvGrpSpPr/>
          <p:nvPr/>
        </p:nvGrpSpPr>
        <p:grpSpPr>
          <a:xfrm>
            <a:off x="2903580" y="3644725"/>
            <a:ext cx="3380062" cy="3213201"/>
            <a:chOff x="-105630" y="-3427"/>
            <a:chExt cx="4506749" cy="4284268"/>
          </a:xfrm>
        </p:grpSpPr>
        <p:sp>
          <p:nvSpPr>
            <p:cNvPr id="759" name="Google Shape;759;p24"/>
            <p:cNvSpPr txBox="1"/>
            <p:nvPr/>
          </p:nvSpPr>
          <p:spPr>
            <a:xfrm>
              <a:off x="1323809" y="1349521"/>
              <a:ext cx="1677300" cy="1378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799" dirty="0">
                  <a:solidFill>
                    <a:srgbClr val="FFFFFF"/>
                  </a:solidFill>
                  <a:latin typeface="Cuprum"/>
                  <a:ea typeface="Cuprum"/>
                  <a:cs typeface="Cuprum"/>
                  <a:sym typeface="Cuprum"/>
                </a:rPr>
                <a:t>23</a:t>
              </a:r>
              <a:r>
                <a:rPr lang="en-US" sz="4799" b="0" i="0" u="none" strike="noStrike" cap="none" dirty="0">
                  <a:solidFill>
                    <a:srgbClr val="FFFFFF"/>
                  </a:solidFill>
                  <a:latin typeface="Cuprum"/>
                  <a:ea typeface="Cuprum"/>
                  <a:cs typeface="Cuprum"/>
                  <a:sym typeface="Cuprum"/>
                </a:rPr>
                <a:t>%</a:t>
              </a:r>
              <a:endParaRPr dirty="0"/>
            </a:p>
          </p:txBody>
        </p:sp>
        <p:grpSp>
          <p:nvGrpSpPr>
            <p:cNvPr id="760" name="Google Shape;760;p24"/>
            <p:cNvGrpSpPr/>
            <p:nvPr/>
          </p:nvGrpSpPr>
          <p:grpSpPr>
            <a:xfrm>
              <a:off x="-105630" y="-3427"/>
              <a:ext cx="4506749" cy="4284268"/>
              <a:chOff x="-62725" y="-2035"/>
              <a:chExt cx="2676183" cy="2544070"/>
            </a:xfrm>
          </p:grpSpPr>
          <p:sp>
            <p:nvSpPr>
              <p:cNvPr id="761" name="Google Shape;761;p24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4"/>
              <p:cNvSpPr/>
              <p:nvPr/>
            </p:nvSpPr>
            <p:spPr>
              <a:xfrm>
                <a:off x="1253776" y="17180"/>
                <a:ext cx="1359682" cy="2305316"/>
              </a:xfrm>
              <a:custGeom>
                <a:avLst/>
                <a:gdLst/>
                <a:ahLst/>
                <a:cxnLst/>
                <a:rect l="l" t="t" r="r" b="b"/>
                <a:pathLst>
                  <a:path w="1359682" h="2305316" extrusionOk="0">
                    <a:moveTo>
                      <a:pt x="333724" y="23148"/>
                    </a:moveTo>
                    <a:cubicBezTo>
                      <a:pt x="795530" y="142386"/>
                      <a:pt x="1151595" y="510313"/>
                      <a:pt x="1255638" y="975778"/>
                    </a:cubicBezTo>
                    <a:cubicBezTo>
                      <a:pt x="1359682" y="1441243"/>
                      <a:pt x="1194161" y="1925759"/>
                      <a:pt x="827075" y="2230276"/>
                    </a:cubicBezTo>
                    <a:cubicBezTo>
                      <a:pt x="757285" y="2288700"/>
                      <a:pt x="661569" y="2305316"/>
                      <a:pt x="576170" y="2273833"/>
                    </a:cubicBezTo>
                    <a:cubicBezTo>
                      <a:pt x="490772" y="2242349"/>
                      <a:pt x="428746" y="2167579"/>
                      <a:pt x="413580" y="2077835"/>
                    </a:cubicBezTo>
                    <a:cubicBezTo>
                      <a:pt x="398413" y="1988091"/>
                      <a:pt x="432425" y="1897091"/>
                      <a:pt x="502735" y="1839294"/>
                    </a:cubicBezTo>
                    <a:cubicBezTo>
                      <a:pt x="722986" y="1656583"/>
                      <a:pt x="822299" y="1365874"/>
                      <a:pt x="759873" y="1086595"/>
                    </a:cubicBezTo>
                    <a:cubicBezTo>
                      <a:pt x="697446" y="807316"/>
                      <a:pt x="483808" y="586559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004A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3" name="Google Shape;763;p24"/>
          <p:cNvGrpSpPr/>
          <p:nvPr/>
        </p:nvGrpSpPr>
        <p:grpSpPr>
          <a:xfrm rot="-3822234">
            <a:off x="13087110" y="9581818"/>
            <a:ext cx="261216" cy="261216"/>
            <a:chOff x="0" y="0"/>
            <a:chExt cx="812800" cy="812800"/>
          </a:xfrm>
        </p:grpSpPr>
        <p:sp>
          <p:nvSpPr>
            <p:cNvPr id="764" name="Google Shape;764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575" tIns="30575" rIns="30575" bIns="30575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24"/>
          <p:cNvGrpSpPr/>
          <p:nvPr/>
        </p:nvGrpSpPr>
        <p:grpSpPr>
          <a:xfrm>
            <a:off x="7690938" y="3644725"/>
            <a:ext cx="3381045" cy="3317668"/>
            <a:chOff x="-105630" y="-3427"/>
            <a:chExt cx="4508059" cy="4423557"/>
          </a:xfrm>
        </p:grpSpPr>
        <p:sp>
          <p:nvSpPr>
            <p:cNvPr id="767" name="Google Shape;767;p24"/>
            <p:cNvSpPr txBox="1"/>
            <p:nvPr/>
          </p:nvSpPr>
          <p:spPr>
            <a:xfrm>
              <a:off x="1455436" y="1349521"/>
              <a:ext cx="1580789" cy="1378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799" b="0" i="0" u="none" strike="noStrike" cap="none" dirty="0">
                  <a:solidFill>
                    <a:srgbClr val="FFFFFF"/>
                  </a:solidFill>
                  <a:latin typeface="Cuprum"/>
                  <a:ea typeface="Cuprum"/>
                  <a:cs typeface="Cuprum"/>
                  <a:sym typeface="Cuprum"/>
                </a:rPr>
                <a:t>86%</a:t>
              </a:r>
              <a:endParaRPr dirty="0"/>
            </a:p>
          </p:txBody>
        </p:sp>
        <p:grpSp>
          <p:nvGrpSpPr>
            <p:cNvPr id="768" name="Google Shape;768;p24"/>
            <p:cNvGrpSpPr/>
            <p:nvPr/>
          </p:nvGrpSpPr>
          <p:grpSpPr>
            <a:xfrm>
              <a:off x="-105630" y="-3427"/>
              <a:ext cx="4508059" cy="4423557"/>
              <a:chOff x="-62725" y="-2035"/>
              <a:chExt cx="2676961" cy="2626782"/>
            </a:xfrm>
          </p:grpSpPr>
          <p:sp>
            <p:nvSpPr>
              <p:cNvPr id="769" name="Google Shape;769;p24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4"/>
              <p:cNvSpPr/>
              <p:nvPr/>
            </p:nvSpPr>
            <p:spPr>
              <a:xfrm>
                <a:off x="631484" y="17180"/>
                <a:ext cx="1982752" cy="2607567"/>
              </a:xfrm>
              <a:custGeom>
                <a:avLst/>
                <a:gdLst/>
                <a:ahLst/>
                <a:cxnLst/>
                <a:rect l="l" t="t" r="r" b="b"/>
                <a:pathLst>
                  <a:path w="1982752" h="2607567" extrusionOk="0">
                    <a:moveTo>
                      <a:pt x="956016" y="23148"/>
                    </a:moveTo>
                    <a:cubicBezTo>
                      <a:pt x="1413392" y="141242"/>
                      <a:pt x="1767432" y="503428"/>
                      <a:pt x="1875092" y="963372"/>
                    </a:cubicBezTo>
                    <a:cubicBezTo>
                      <a:pt x="1982752" y="1423316"/>
                      <a:pt x="1826241" y="1905008"/>
                      <a:pt x="1468794" y="2213830"/>
                    </a:cubicBezTo>
                    <a:cubicBezTo>
                      <a:pt x="1111347" y="2522651"/>
                      <a:pt x="612034" y="2607566"/>
                      <a:pt x="172596" y="2434267"/>
                    </a:cubicBezTo>
                    <a:cubicBezTo>
                      <a:pt x="87777" y="2401255"/>
                      <a:pt x="27104" y="2325383"/>
                      <a:pt x="13552" y="2235381"/>
                    </a:cubicBezTo>
                    <a:cubicBezTo>
                      <a:pt x="0" y="2145379"/>
                      <a:pt x="35640" y="2055005"/>
                      <a:pt x="106977" y="1998480"/>
                    </a:cubicBezTo>
                    <a:cubicBezTo>
                      <a:pt x="178315" y="1941954"/>
                      <a:pt x="274443" y="1927919"/>
                      <a:pt x="358964" y="1961689"/>
                    </a:cubicBezTo>
                    <a:cubicBezTo>
                      <a:pt x="622627" y="2065668"/>
                      <a:pt x="922214" y="2014718"/>
                      <a:pt x="1136682" y="1829426"/>
                    </a:cubicBezTo>
                    <a:cubicBezTo>
                      <a:pt x="1351150" y="1644133"/>
                      <a:pt x="1445057" y="1355117"/>
                      <a:pt x="1380461" y="1079151"/>
                    </a:cubicBezTo>
                    <a:cubicBezTo>
                      <a:pt x="1315865" y="803185"/>
                      <a:pt x="1103441" y="585873"/>
                      <a:pt x="829016" y="515017"/>
                    </a:cubicBezTo>
                    <a:cubicBezTo>
                      <a:pt x="740788" y="492657"/>
                      <a:pt x="671268" y="424799"/>
                      <a:pt x="646780" y="337138"/>
                    </a:cubicBezTo>
                    <a:cubicBezTo>
                      <a:pt x="622292" y="249478"/>
                      <a:pt x="646578" y="155414"/>
                      <a:pt x="710444" y="90567"/>
                    </a:cubicBezTo>
                    <a:cubicBezTo>
                      <a:pt x="774310" y="25719"/>
                      <a:pt x="867992" y="0"/>
                      <a:pt x="956016" y="23148"/>
                    </a:cubicBezTo>
                    <a:close/>
                  </a:path>
                </a:pathLst>
              </a:custGeom>
              <a:solidFill>
                <a:srgbClr val="004A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1" name="Google Shape;771;p24"/>
          <p:cNvGrpSpPr/>
          <p:nvPr/>
        </p:nvGrpSpPr>
        <p:grpSpPr>
          <a:xfrm>
            <a:off x="12478296" y="3644725"/>
            <a:ext cx="3366505" cy="3213201"/>
            <a:chOff x="-105630" y="-3427"/>
            <a:chExt cx="4488673" cy="4284268"/>
          </a:xfrm>
        </p:grpSpPr>
        <p:sp>
          <p:nvSpPr>
            <p:cNvPr id="772" name="Google Shape;772;p24"/>
            <p:cNvSpPr txBox="1"/>
            <p:nvPr/>
          </p:nvSpPr>
          <p:spPr>
            <a:xfrm>
              <a:off x="1380967" y="1222814"/>
              <a:ext cx="1650900" cy="1378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799" dirty="0">
                  <a:solidFill>
                    <a:srgbClr val="FFFFFF"/>
                  </a:solidFill>
                  <a:latin typeface="Cuprum"/>
                  <a:ea typeface="Cuprum"/>
                  <a:cs typeface="Cuprum"/>
                  <a:sym typeface="Cuprum"/>
                </a:rPr>
                <a:t>8.6</a:t>
              </a:r>
              <a:r>
                <a:rPr lang="en-US" sz="4799" b="0" i="0" u="none" strike="noStrike" cap="none" dirty="0">
                  <a:solidFill>
                    <a:srgbClr val="FFFFFF"/>
                  </a:solidFill>
                  <a:latin typeface="Cuprum"/>
                  <a:ea typeface="Cuprum"/>
                  <a:cs typeface="Cuprum"/>
                  <a:sym typeface="Cuprum"/>
                </a:rPr>
                <a:t>%</a:t>
              </a:r>
              <a:endParaRPr dirty="0"/>
            </a:p>
          </p:txBody>
        </p:sp>
        <p:grpSp>
          <p:nvGrpSpPr>
            <p:cNvPr id="773" name="Google Shape;773;p24"/>
            <p:cNvGrpSpPr/>
            <p:nvPr/>
          </p:nvGrpSpPr>
          <p:grpSpPr>
            <a:xfrm>
              <a:off x="-105630" y="-3427"/>
              <a:ext cx="4488673" cy="4284268"/>
              <a:chOff x="-62725" y="-2035"/>
              <a:chExt cx="2665449" cy="2544070"/>
            </a:xfrm>
          </p:grpSpPr>
          <p:sp>
            <p:nvSpPr>
              <p:cNvPr id="774" name="Google Shape;774;p24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4"/>
              <p:cNvSpPr/>
              <p:nvPr/>
            </p:nvSpPr>
            <p:spPr>
              <a:xfrm>
                <a:off x="1253776" y="17180"/>
                <a:ext cx="1331199" cy="1891336"/>
              </a:xfrm>
              <a:custGeom>
                <a:avLst/>
                <a:gdLst/>
                <a:ahLst/>
                <a:cxnLst/>
                <a:rect l="l" t="t" r="r" b="b"/>
                <a:pathLst>
                  <a:path w="1331199" h="1891336" extrusionOk="0">
                    <a:moveTo>
                      <a:pt x="333724" y="23148"/>
                    </a:moveTo>
                    <a:cubicBezTo>
                      <a:pt x="686133" y="114139"/>
                      <a:pt x="982565" y="351956"/>
                      <a:pt x="1147802" y="676252"/>
                    </a:cubicBezTo>
                    <a:cubicBezTo>
                      <a:pt x="1313039" y="1000548"/>
                      <a:pt x="1331198" y="1380152"/>
                      <a:pt x="1197671" y="1718740"/>
                    </a:cubicBezTo>
                    <a:cubicBezTo>
                      <a:pt x="1164659" y="1803560"/>
                      <a:pt x="1088787" y="1864232"/>
                      <a:pt x="998785" y="1877784"/>
                    </a:cubicBezTo>
                    <a:cubicBezTo>
                      <a:pt x="908783" y="1891336"/>
                      <a:pt x="818409" y="1855696"/>
                      <a:pt x="761883" y="1784359"/>
                    </a:cubicBezTo>
                    <a:cubicBezTo>
                      <a:pt x="705358" y="1713021"/>
                      <a:pt x="691323" y="1616893"/>
                      <a:pt x="725093" y="1532372"/>
                    </a:cubicBezTo>
                    <a:cubicBezTo>
                      <a:pt x="805209" y="1329220"/>
                      <a:pt x="794313" y="1101457"/>
                      <a:pt x="695171" y="906879"/>
                    </a:cubicBezTo>
                    <a:cubicBezTo>
                      <a:pt x="596029" y="712302"/>
                      <a:pt x="418169" y="569612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004A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76" name="Google Shape;776;p24"/>
          <p:cNvSpPr txBox="1"/>
          <p:nvPr/>
        </p:nvSpPr>
        <p:spPr>
          <a:xfrm>
            <a:off x="2401875" y="1019175"/>
            <a:ext cx="1394463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Cybersecurity In Numbers</a:t>
            </a:r>
            <a:endParaRPr dirty="0"/>
          </a:p>
        </p:txBody>
      </p:sp>
      <p:cxnSp>
        <p:nvCxnSpPr>
          <p:cNvPr id="777" name="Google Shape;777;p24"/>
          <p:cNvCxnSpPr/>
          <p:nvPr/>
        </p:nvCxnSpPr>
        <p:spPr>
          <a:xfrm rot="10800000">
            <a:off x="17740185" y="3112326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78" name="Google Shape;778;p24"/>
          <p:cNvGrpSpPr/>
          <p:nvPr/>
        </p:nvGrpSpPr>
        <p:grpSpPr>
          <a:xfrm rot="10800000">
            <a:off x="17586499" y="2926874"/>
            <a:ext cx="337852" cy="337852"/>
            <a:chOff x="0" y="0"/>
            <a:chExt cx="812800" cy="812800"/>
          </a:xfrm>
        </p:grpSpPr>
        <p:sp>
          <p:nvSpPr>
            <p:cNvPr id="779" name="Google Shape;779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81" name="Google Shape;781;p24"/>
          <p:cNvCxnSpPr/>
          <p:nvPr/>
        </p:nvCxnSpPr>
        <p:spPr>
          <a:xfrm>
            <a:off x="13246431" y="9739516"/>
            <a:ext cx="4520424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82" name="Google Shape;782;p24"/>
          <p:cNvGrpSpPr/>
          <p:nvPr/>
        </p:nvGrpSpPr>
        <p:grpSpPr>
          <a:xfrm rot="10800000">
            <a:off x="17575069" y="4220822"/>
            <a:ext cx="337852" cy="337852"/>
            <a:chOff x="0" y="0"/>
            <a:chExt cx="812800" cy="812800"/>
          </a:xfrm>
        </p:grpSpPr>
        <p:sp>
          <p:nvSpPr>
            <p:cNvPr id="783" name="Google Shape;783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5" name="Google Shape;785;p24"/>
          <p:cNvGrpSpPr/>
          <p:nvPr/>
        </p:nvGrpSpPr>
        <p:grpSpPr>
          <a:xfrm rot="10800000">
            <a:off x="16130287" y="9604566"/>
            <a:ext cx="337852" cy="337852"/>
            <a:chOff x="0" y="0"/>
            <a:chExt cx="812800" cy="812800"/>
          </a:xfrm>
        </p:grpSpPr>
        <p:sp>
          <p:nvSpPr>
            <p:cNvPr id="786" name="Google Shape;786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8" name="Google Shape;788;p24"/>
          <p:cNvGrpSpPr/>
          <p:nvPr/>
        </p:nvGrpSpPr>
        <p:grpSpPr>
          <a:xfrm rot="10800000">
            <a:off x="17552209" y="9537882"/>
            <a:ext cx="337852" cy="337852"/>
            <a:chOff x="0" y="0"/>
            <a:chExt cx="812800" cy="812800"/>
          </a:xfrm>
        </p:grpSpPr>
        <p:sp>
          <p:nvSpPr>
            <p:cNvPr id="789" name="Google Shape;789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1" name="Google Shape;791;p24"/>
          <p:cNvGrpSpPr/>
          <p:nvPr/>
        </p:nvGrpSpPr>
        <p:grpSpPr>
          <a:xfrm rot="-1969399">
            <a:off x="451456" y="487255"/>
            <a:ext cx="261216" cy="261216"/>
            <a:chOff x="0" y="0"/>
            <a:chExt cx="812800" cy="812800"/>
          </a:xfrm>
        </p:grpSpPr>
        <p:sp>
          <p:nvSpPr>
            <p:cNvPr id="792" name="Google Shape;792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575" tIns="30575" rIns="30575" bIns="30575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4" name="Google Shape;794;p24"/>
          <p:cNvSpPr txBox="1"/>
          <p:nvPr/>
        </p:nvSpPr>
        <p:spPr>
          <a:xfrm>
            <a:off x="2373557" y="7058712"/>
            <a:ext cx="4274115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Global cybercrime costs are predicted to grow over the next 5 years</a:t>
            </a:r>
            <a:endParaRPr lang="en-US" dirty="0"/>
          </a:p>
        </p:txBody>
      </p:sp>
      <p:sp>
        <p:nvSpPr>
          <p:cNvPr id="796" name="Google Shape;796;p24"/>
          <p:cNvSpPr txBox="1"/>
          <p:nvPr/>
        </p:nvSpPr>
        <p:spPr>
          <a:xfrm>
            <a:off x="7364390" y="7073168"/>
            <a:ext cx="4302299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Majority of cyberattacks are motivated by financial gain</a:t>
            </a:r>
            <a:endParaRPr lang="en-US" dirty="0"/>
          </a:p>
        </p:txBody>
      </p:sp>
      <p:sp>
        <p:nvSpPr>
          <p:cNvPr id="797" name="Google Shape;797;p24"/>
          <p:cNvSpPr txBox="1"/>
          <p:nvPr/>
        </p:nvSpPr>
        <p:spPr>
          <a:xfrm>
            <a:off x="12792074" y="7180888"/>
            <a:ext cx="3022358" cy="236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Is what publics companies loose of their value after a cyber breach.</a:t>
            </a:r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		*estimate</a:t>
            </a:r>
            <a:endParaRPr lang="en-US" dirty="0"/>
          </a:p>
        </p:txBody>
      </p:sp>
      <p:grpSp>
        <p:nvGrpSpPr>
          <p:cNvPr id="798" name="Google Shape;798;p24"/>
          <p:cNvGrpSpPr/>
          <p:nvPr/>
        </p:nvGrpSpPr>
        <p:grpSpPr>
          <a:xfrm>
            <a:off x="6870820" y="460562"/>
            <a:ext cx="337852" cy="337852"/>
            <a:chOff x="0" y="0"/>
            <a:chExt cx="812800" cy="812800"/>
          </a:xfrm>
        </p:grpSpPr>
        <p:sp>
          <p:nvSpPr>
            <p:cNvPr id="799" name="Google Shape;799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"/>
          <p:cNvSpPr/>
          <p:nvPr/>
        </p:nvSpPr>
        <p:spPr>
          <a:xfrm>
            <a:off x="-137639" y="-34216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  <p:txBody>
          <a:bodyPr/>
          <a:lstStyle/>
          <a:p>
            <a:endParaRPr lang="en-CA"/>
          </a:p>
        </p:txBody>
      </p:sp>
      <p:grpSp>
        <p:nvGrpSpPr>
          <p:cNvPr id="329" name="Google Shape;329;p15"/>
          <p:cNvGrpSpPr/>
          <p:nvPr/>
        </p:nvGrpSpPr>
        <p:grpSpPr>
          <a:xfrm rot="10800000">
            <a:off x="11105689" y="2926874"/>
            <a:ext cx="6818662" cy="7015545"/>
            <a:chOff x="0" y="0"/>
            <a:chExt cx="9091550" cy="9354060"/>
          </a:xfrm>
        </p:grpSpPr>
        <p:cxnSp>
          <p:nvCxnSpPr>
            <p:cNvPr id="330" name="Google Shape;330;p15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31" name="Google Shape;331;p15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332" name="Google Shape;33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34" name="Google Shape;334;p15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35" name="Google Shape;335;p15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336" name="Google Shape;336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" name="Google Shape;338;p15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339" name="Google Shape;339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" name="Google Shape;341;p15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342" name="Google Shape;34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15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345" name="Google Shape;345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7" name="Google Shape;347;p15"/>
          <p:cNvGrpSpPr/>
          <p:nvPr/>
        </p:nvGrpSpPr>
        <p:grpSpPr>
          <a:xfrm>
            <a:off x="390010" y="383599"/>
            <a:ext cx="6818662" cy="7015545"/>
            <a:chOff x="0" y="0"/>
            <a:chExt cx="9091550" cy="9354060"/>
          </a:xfrm>
        </p:grpSpPr>
        <p:cxnSp>
          <p:nvCxnSpPr>
            <p:cNvPr id="348" name="Google Shape;348;p15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49" name="Google Shape;349;p15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350" name="Google Shape;35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52" name="Google Shape;352;p15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53" name="Google Shape;353;p15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354" name="Google Shape;35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" name="Google Shape;356;p15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357" name="Google Shape;35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15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360" name="Google Shape;36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" name="Google Shape;362;p15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363" name="Google Shape;36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5" name="Google Shape;365;p15"/>
          <p:cNvSpPr txBox="1"/>
          <p:nvPr/>
        </p:nvSpPr>
        <p:spPr>
          <a:xfrm>
            <a:off x="981609" y="1019175"/>
            <a:ext cx="1673221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Password Strength Checker and Generator</a:t>
            </a:r>
            <a:endParaRPr lang="en-US" sz="8000" dirty="0"/>
          </a:p>
        </p:txBody>
      </p:sp>
      <p:sp>
        <p:nvSpPr>
          <p:cNvPr id="366" name="Google Shape;366;p15"/>
          <p:cNvSpPr/>
          <p:nvPr/>
        </p:nvSpPr>
        <p:spPr>
          <a:xfrm>
            <a:off x="2480256" y="3344464"/>
            <a:ext cx="2985511" cy="2985511"/>
          </a:xfrm>
          <a:custGeom>
            <a:avLst/>
            <a:gdLst/>
            <a:ahLst/>
            <a:cxnLst/>
            <a:rect l="l" t="t" r="r" b="b"/>
            <a:pathLst>
              <a:path w="2985511" h="2985511" extrusionOk="0">
                <a:moveTo>
                  <a:pt x="0" y="0"/>
                </a:moveTo>
                <a:lnTo>
                  <a:pt x="2985511" y="0"/>
                </a:lnTo>
                <a:lnTo>
                  <a:pt x="2985511" y="2985511"/>
                </a:lnTo>
                <a:lnTo>
                  <a:pt x="0" y="29855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367" name="Google Shape;367;p15"/>
          <p:cNvSpPr txBox="1"/>
          <p:nvPr/>
        </p:nvSpPr>
        <p:spPr>
          <a:xfrm>
            <a:off x="1680956" y="6542970"/>
            <a:ext cx="458412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Strength Assessment</a:t>
            </a:r>
            <a:endParaRPr lang="en-US" dirty="0"/>
          </a:p>
        </p:txBody>
      </p:sp>
      <p:sp>
        <p:nvSpPr>
          <p:cNvPr id="368" name="Google Shape;368;p15"/>
          <p:cNvSpPr txBox="1"/>
          <p:nvPr/>
        </p:nvSpPr>
        <p:spPr>
          <a:xfrm>
            <a:off x="1755292" y="7238667"/>
            <a:ext cx="4584125" cy="10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Evaluate the strength of a given password.</a:t>
            </a:r>
            <a:endParaRPr lang="en-US" dirty="0"/>
          </a:p>
        </p:txBody>
      </p:sp>
      <p:grpSp>
        <p:nvGrpSpPr>
          <p:cNvPr id="369" name="Google Shape;369;p15"/>
          <p:cNvGrpSpPr/>
          <p:nvPr/>
        </p:nvGrpSpPr>
        <p:grpSpPr>
          <a:xfrm>
            <a:off x="6788276" y="3344464"/>
            <a:ext cx="4647786" cy="4970252"/>
            <a:chOff x="-12623" y="0"/>
            <a:chExt cx="6197050" cy="6627002"/>
          </a:xfrm>
        </p:grpSpPr>
        <p:sp>
          <p:nvSpPr>
            <p:cNvPr id="370" name="Google Shape;370;p15"/>
            <p:cNvSpPr/>
            <p:nvPr/>
          </p:nvSpPr>
          <p:spPr>
            <a:xfrm>
              <a:off x="1032685" y="0"/>
              <a:ext cx="3824279" cy="3824279"/>
            </a:xfrm>
            <a:custGeom>
              <a:avLst/>
              <a:gdLst/>
              <a:ahLst/>
              <a:cxnLst/>
              <a:rect l="l" t="t" r="r" b="b"/>
              <a:pathLst>
                <a:path w="3824279" h="3824279" extrusionOk="0">
                  <a:moveTo>
                    <a:pt x="0" y="0"/>
                  </a:moveTo>
                  <a:lnTo>
                    <a:pt x="3824280" y="0"/>
                  </a:lnTo>
                  <a:lnTo>
                    <a:pt x="3824280" y="3824279"/>
                  </a:lnTo>
                  <a:lnTo>
                    <a:pt x="0" y="38242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371" name="Google Shape;371;p15"/>
            <p:cNvSpPr txBox="1"/>
            <p:nvPr/>
          </p:nvSpPr>
          <p:spPr>
            <a:xfrm>
              <a:off x="-12623" y="4187795"/>
              <a:ext cx="6112167" cy="861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 dirty="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Generation</a:t>
              </a:r>
              <a:endParaRPr dirty="0"/>
            </a:p>
          </p:txBody>
        </p:sp>
        <p:sp>
          <p:nvSpPr>
            <p:cNvPr id="372" name="Google Shape;372;p15"/>
            <p:cNvSpPr txBox="1"/>
            <p:nvPr/>
          </p:nvSpPr>
          <p:spPr>
            <a:xfrm>
              <a:off x="72260" y="5248675"/>
              <a:ext cx="6112167" cy="1378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Generate strong and secure passwords.</a:t>
              </a:r>
              <a:endParaRPr lang="en-US" dirty="0"/>
            </a:p>
          </p:txBody>
        </p:sp>
      </p:grpSp>
      <p:sp>
        <p:nvSpPr>
          <p:cNvPr id="373" name="Google Shape;373;p15"/>
          <p:cNvSpPr/>
          <p:nvPr/>
        </p:nvSpPr>
        <p:spPr>
          <a:xfrm>
            <a:off x="12659262" y="3405809"/>
            <a:ext cx="2745520" cy="2745520"/>
          </a:xfrm>
          <a:custGeom>
            <a:avLst/>
            <a:gdLst/>
            <a:ahLst/>
            <a:cxnLst/>
            <a:rect l="l" t="t" r="r" b="b"/>
            <a:pathLst>
              <a:path w="3660693" h="3660693" extrusionOk="0">
                <a:moveTo>
                  <a:pt x="0" y="0"/>
                </a:moveTo>
                <a:lnTo>
                  <a:pt x="3660694" y="0"/>
                </a:lnTo>
                <a:lnTo>
                  <a:pt x="3660694" y="3660693"/>
                </a:lnTo>
                <a:lnTo>
                  <a:pt x="0" y="3660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374" name="Google Shape;374;p15"/>
          <p:cNvSpPr txBox="1"/>
          <p:nvPr/>
        </p:nvSpPr>
        <p:spPr>
          <a:xfrm>
            <a:off x="12111442" y="6433416"/>
            <a:ext cx="509380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User-Friendly Interface</a:t>
            </a:r>
            <a:endParaRPr lang="en-US" dirty="0"/>
          </a:p>
        </p:txBody>
      </p:sp>
      <p:sp>
        <p:nvSpPr>
          <p:cNvPr id="375" name="Google Shape;375;p15"/>
          <p:cNvSpPr txBox="1"/>
          <p:nvPr/>
        </p:nvSpPr>
        <p:spPr>
          <a:xfrm>
            <a:off x="11948708" y="7206221"/>
            <a:ext cx="4584000" cy="10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Accessible to a wide range of users.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  <p:txBody>
          <a:bodyPr/>
          <a:lstStyle/>
          <a:p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 more forgetting or resetting passwords; PassGen stores and autofills them for you.</a:t>
            </a:r>
            <a:endParaRPr lang="en-CA"/>
          </a:p>
        </p:txBody>
      </p:sp>
      <p:grpSp>
        <p:nvGrpSpPr>
          <p:cNvPr id="448" name="Google Shape;448;p17"/>
          <p:cNvGrpSpPr/>
          <p:nvPr/>
        </p:nvGrpSpPr>
        <p:grpSpPr>
          <a:xfrm>
            <a:off x="424996" y="214211"/>
            <a:ext cx="6818662" cy="7015545"/>
            <a:chOff x="0" y="0"/>
            <a:chExt cx="9091550" cy="9354060"/>
          </a:xfrm>
        </p:grpSpPr>
        <p:cxnSp>
          <p:nvCxnSpPr>
            <p:cNvPr id="449" name="Google Shape;449;p17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50" name="Google Shape;450;p17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451" name="Google Shape;45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53" name="Google Shape;453;p17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54" name="Google Shape;454;p17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455" name="Google Shape;45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" name="Google Shape;457;p17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458" name="Google Shape;45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" name="Google Shape;460;p17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461" name="Google Shape;46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" name="Google Shape;463;p17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464" name="Google Shape;46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6" name="Google Shape;466;p17"/>
          <p:cNvSpPr/>
          <p:nvPr/>
        </p:nvSpPr>
        <p:spPr>
          <a:xfrm>
            <a:off x="1366987" y="3544107"/>
            <a:ext cx="1337279" cy="1337279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80" y="0"/>
                </a:lnTo>
                <a:lnTo>
                  <a:pt x="1337280" y="1337280"/>
                </a:lnTo>
                <a:lnTo>
                  <a:pt x="0" y="1337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467" name="Google Shape;467;p17"/>
          <p:cNvSpPr txBox="1"/>
          <p:nvPr/>
        </p:nvSpPr>
        <p:spPr>
          <a:xfrm>
            <a:off x="2704266" y="3941285"/>
            <a:ext cx="42485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Enhanced Security</a:t>
            </a:r>
            <a:endParaRPr lang="en-US" dirty="0"/>
          </a:p>
        </p:txBody>
      </p:sp>
      <p:sp>
        <p:nvSpPr>
          <p:cNvPr id="468" name="Google Shape;468;p17"/>
          <p:cNvSpPr txBox="1"/>
          <p:nvPr/>
        </p:nvSpPr>
        <p:spPr>
          <a:xfrm>
            <a:off x="2813737" y="7082607"/>
            <a:ext cx="3221477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Generate and manage passwords with a few taps.</a:t>
            </a:r>
            <a:endParaRPr lang="en-US" dirty="0"/>
          </a:p>
        </p:txBody>
      </p:sp>
      <p:sp>
        <p:nvSpPr>
          <p:cNvPr id="469" name="Google Shape;469;p17"/>
          <p:cNvSpPr/>
          <p:nvPr/>
        </p:nvSpPr>
        <p:spPr>
          <a:xfrm>
            <a:off x="6851264" y="3682469"/>
            <a:ext cx="1337279" cy="1337279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79" y="0"/>
                </a:lnTo>
                <a:lnTo>
                  <a:pt x="1337279" y="1337280"/>
                </a:lnTo>
                <a:lnTo>
                  <a:pt x="0" y="1337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470" name="Google Shape;470;p17"/>
          <p:cNvSpPr/>
          <p:nvPr/>
        </p:nvSpPr>
        <p:spPr>
          <a:xfrm>
            <a:off x="6598650" y="6537303"/>
            <a:ext cx="1337279" cy="1337279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79" y="0"/>
                </a:lnTo>
                <a:lnTo>
                  <a:pt x="1337279" y="1337280"/>
                </a:lnTo>
                <a:lnTo>
                  <a:pt x="0" y="1337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471" name="Google Shape;471;p17"/>
          <p:cNvSpPr/>
          <p:nvPr/>
        </p:nvSpPr>
        <p:spPr>
          <a:xfrm>
            <a:off x="1606197" y="6137145"/>
            <a:ext cx="1337279" cy="1337279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80" y="0"/>
                </a:lnTo>
                <a:lnTo>
                  <a:pt x="1337280" y="1337279"/>
                </a:lnTo>
                <a:lnTo>
                  <a:pt x="0" y="133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A"/>
          </a:p>
        </p:txBody>
      </p:sp>
      <p:sp>
        <p:nvSpPr>
          <p:cNvPr id="472" name="Google Shape;472;p17"/>
          <p:cNvSpPr txBox="1"/>
          <p:nvPr/>
        </p:nvSpPr>
        <p:spPr>
          <a:xfrm>
            <a:off x="1388656" y="1345724"/>
            <a:ext cx="9457589" cy="1514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Safe Space Benefits</a:t>
            </a:r>
            <a:endParaRPr dirty="0"/>
          </a:p>
        </p:txBody>
      </p:sp>
      <p:cxnSp>
        <p:nvCxnSpPr>
          <p:cNvPr id="473" name="Google Shape;473;p17"/>
          <p:cNvCxnSpPr/>
          <p:nvPr/>
        </p:nvCxnSpPr>
        <p:spPr>
          <a:xfrm rot="10800000" flipH="1">
            <a:off x="4671893" y="9572414"/>
            <a:ext cx="6433796" cy="37972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4" name="Google Shape;474;p17"/>
          <p:cNvGrpSpPr/>
          <p:nvPr/>
        </p:nvGrpSpPr>
        <p:grpSpPr>
          <a:xfrm rot="10800000">
            <a:off x="9345915" y="9403488"/>
            <a:ext cx="337852" cy="337852"/>
            <a:chOff x="0" y="0"/>
            <a:chExt cx="812800" cy="812800"/>
          </a:xfrm>
        </p:grpSpPr>
        <p:sp>
          <p:nvSpPr>
            <p:cNvPr id="475" name="Google Shape;475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p17"/>
          <p:cNvGrpSpPr/>
          <p:nvPr/>
        </p:nvGrpSpPr>
        <p:grpSpPr>
          <a:xfrm rot="10800000">
            <a:off x="4321316" y="9403488"/>
            <a:ext cx="337852" cy="337852"/>
            <a:chOff x="0" y="0"/>
            <a:chExt cx="812800" cy="812800"/>
          </a:xfrm>
        </p:grpSpPr>
        <p:sp>
          <p:nvSpPr>
            <p:cNvPr id="478" name="Google Shape;478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17"/>
          <p:cNvGrpSpPr/>
          <p:nvPr/>
        </p:nvGrpSpPr>
        <p:grpSpPr>
          <a:xfrm rot="10800000">
            <a:off x="10767836" y="9403488"/>
            <a:ext cx="337852" cy="337852"/>
            <a:chOff x="0" y="0"/>
            <a:chExt cx="812800" cy="812800"/>
          </a:xfrm>
        </p:grpSpPr>
        <p:sp>
          <p:nvSpPr>
            <p:cNvPr id="481" name="Google Shape;48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17"/>
          <p:cNvSpPr txBox="1"/>
          <p:nvPr/>
        </p:nvSpPr>
        <p:spPr>
          <a:xfrm>
            <a:off x="8197524" y="3867504"/>
            <a:ext cx="33719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Convenience</a:t>
            </a:r>
            <a:endParaRPr lang="en-US" dirty="0"/>
          </a:p>
        </p:txBody>
      </p:sp>
      <p:sp>
        <p:nvSpPr>
          <p:cNvPr id="485" name="Google Shape;485;p17"/>
          <p:cNvSpPr txBox="1"/>
          <p:nvPr/>
        </p:nvSpPr>
        <p:spPr>
          <a:xfrm>
            <a:off x="8057422" y="6697760"/>
            <a:ext cx="403275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Peace of Mind</a:t>
            </a:r>
            <a:endParaRPr lang="en-US" dirty="0"/>
          </a:p>
        </p:txBody>
      </p:sp>
      <p:sp>
        <p:nvSpPr>
          <p:cNvPr id="486" name="Google Shape;486;p17"/>
          <p:cNvSpPr txBox="1"/>
          <p:nvPr/>
        </p:nvSpPr>
        <p:spPr>
          <a:xfrm>
            <a:off x="2704266" y="4651417"/>
            <a:ext cx="4168975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Protect your online presence with unbreakable passwords.</a:t>
            </a:r>
            <a:endParaRPr lang="en-US" dirty="0"/>
          </a:p>
        </p:txBody>
      </p:sp>
      <p:sp>
        <p:nvSpPr>
          <p:cNvPr id="487" name="Google Shape;487;p17"/>
          <p:cNvSpPr txBox="1"/>
          <p:nvPr/>
        </p:nvSpPr>
        <p:spPr>
          <a:xfrm>
            <a:off x="8268633" y="4574459"/>
            <a:ext cx="3146128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 more forgetting or resetting passwords</a:t>
            </a:r>
            <a:endParaRPr lang="en-US" dirty="0"/>
          </a:p>
        </p:txBody>
      </p:sp>
      <p:sp>
        <p:nvSpPr>
          <p:cNvPr id="488" name="Google Shape;488;p17"/>
          <p:cNvSpPr txBox="1"/>
          <p:nvPr/>
        </p:nvSpPr>
        <p:spPr>
          <a:xfrm>
            <a:off x="8012014" y="7390082"/>
            <a:ext cx="3146128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Your data is safe and secure by the calculations of our algorithm</a:t>
            </a:r>
            <a:endParaRPr lang="en-US" dirty="0"/>
          </a:p>
        </p:txBody>
      </p:sp>
      <p:pic>
        <p:nvPicPr>
          <p:cNvPr id="489" name="Google Shape;489;p17"/>
          <p:cNvPicPr preferRelativeResize="0"/>
          <p:nvPr/>
        </p:nvPicPr>
        <p:blipFill rotWithShape="1">
          <a:blip r:embed="rId5">
            <a:alphaModFix/>
          </a:blip>
          <a:srcRect r="46575"/>
          <a:stretch/>
        </p:blipFill>
        <p:spPr>
          <a:xfrm>
            <a:off x="13608548" y="0"/>
            <a:ext cx="6263501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83;p17">
            <a:extLst>
              <a:ext uri="{FF2B5EF4-FFF2-40B4-BE49-F238E27FC236}">
                <a16:creationId xmlns:a16="http://schemas.microsoft.com/office/drawing/2014/main" id="{43AB9088-FE6F-28C3-37BB-8007CEE1C896}"/>
              </a:ext>
            </a:extLst>
          </p:cNvPr>
          <p:cNvSpPr txBox="1"/>
          <p:nvPr/>
        </p:nvSpPr>
        <p:spPr>
          <a:xfrm>
            <a:off x="2953656" y="6404602"/>
            <a:ext cx="33719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Time-Saver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83BF19-1B30-3552-DFBB-A83036495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833950"/>
            <a:ext cx="11780300" cy="1752600"/>
          </a:xfrm>
        </p:spPr>
        <p:txBody>
          <a:bodyPr>
            <a:noAutofit/>
          </a:bodyPr>
          <a:lstStyle/>
          <a:p>
            <a:r>
              <a:rPr lang="en-CA" sz="9000" dirty="0"/>
              <a:t>Challenges and Issues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0F8671-F8F9-29EA-9166-32C0591C33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sz="4500" b="0" i="0" dirty="0">
                <a:effectLst/>
                <a:latin typeface="Söhne"/>
              </a:rPr>
              <a:t>Technical Challenges</a:t>
            </a:r>
            <a:r>
              <a:rPr lang="en-CA" sz="2800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</a:p>
          <a:p>
            <a:pPr marL="25400" indent="0" algn="l"/>
            <a:r>
              <a:rPr lang="en-US" sz="2800" b="0" i="0" dirty="0">
                <a:solidFill>
                  <a:schemeClr val="bg1"/>
                </a:solidFill>
                <a:effectLst/>
                <a:latin typeface="Söhne"/>
              </a:rPr>
              <a:t>Overcoming technical hurdles and ensuring that systems work as intended.</a:t>
            </a:r>
            <a:endParaRPr lang="en-CA" sz="2800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482600" indent="-457200">
              <a:buFont typeface="Arial" panose="020B0604020202020204" pitchFamily="34" charset="0"/>
              <a:buChar char="•"/>
            </a:pPr>
            <a:endParaRPr lang="en-CA" sz="2800" b="0" dirty="0"/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sz="4500" b="0" i="0" dirty="0">
                <a:effectLst/>
                <a:latin typeface="Söhne"/>
              </a:rPr>
              <a:t>Team Dynamics</a:t>
            </a:r>
          </a:p>
          <a:p>
            <a:pPr marL="25400" indent="0" algn="l"/>
            <a:r>
              <a:rPr lang="en-US" sz="2800" b="0" dirty="0"/>
              <a:t>Ensuring that team members work effectively together and stay motivated.</a:t>
            </a:r>
          </a:p>
          <a:p>
            <a:pPr marL="25400" indent="0"/>
            <a:endParaRPr lang="en-US" sz="2800" b="0" dirty="0"/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US" sz="4500" b="0" dirty="0"/>
              <a:t>Scalability and Future-proofing</a:t>
            </a:r>
          </a:p>
          <a:p>
            <a:pPr marL="25400" indent="0" algn="l"/>
            <a:r>
              <a:rPr lang="en-US" sz="2800" b="0" dirty="0"/>
              <a:t>Preparing the project to adapt to future demands or changes.</a:t>
            </a:r>
          </a:p>
        </p:txBody>
      </p:sp>
    </p:spTree>
    <p:extLst>
      <p:ext uri="{BB962C8B-B14F-4D97-AF65-F5344CB8AC3E}">
        <p14:creationId xmlns:p14="http://schemas.microsoft.com/office/powerpoint/2010/main" val="3954149517"/>
      </p:ext>
    </p:extLst>
  </p:cSld>
  <p:clrMapOvr>
    <a:masterClrMapping/>
  </p:clrMapOvr>
</p:sld>
</file>

<file path=ppt/theme/theme1.xml><?xml version="1.0" encoding="utf-8"?>
<a:theme xmlns:a="http://schemas.openxmlformats.org/drawingml/2006/main" name=" IT Software Pitch Deck">
  <a:themeElements>
    <a:clrScheme name="Office">
      <a:dk1>
        <a:srgbClr val="083572"/>
      </a:dk1>
      <a:lt1>
        <a:srgbClr val="FFFFFF"/>
      </a:lt1>
      <a:dk2>
        <a:srgbClr val="004AAD"/>
      </a:dk2>
      <a:lt2>
        <a:srgbClr val="5271FF"/>
      </a:lt2>
      <a:accent1>
        <a:srgbClr val="083572"/>
      </a:accent1>
      <a:accent2>
        <a:srgbClr val="888888"/>
      </a:accent2>
      <a:accent3>
        <a:srgbClr val="083572"/>
      </a:accent3>
      <a:accent4>
        <a:srgbClr val="5271FF"/>
      </a:accent4>
      <a:accent5>
        <a:srgbClr val="FFFFFF"/>
      </a:accent5>
      <a:accent6>
        <a:srgbClr val="083572"/>
      </a:accent6>
      <a:hlink>
        <a:srgbClr val="004AA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395</Words>
  <Application>Microsoft Office PowerPoint</Application>
  <PresentationFormat>Personalizar</PresentationFormat>
  <Paragraphs>65</Paragraphs>
  <Slides>12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Ubuntu</vt:lpstr>
      <vt:lpstr>Söhne</vt:lpstr>
      <vt:lpstr>Podkova</vt:lpstr>
      <vt:lpstr>Arial</vt:lpstr>
      <vt:lpstr>Calibri</vt:lpstr>
      <vt:lpstr>Cuprum</vt:lpstr>
      <vt:lpstr> IT Software Pitch Deck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Challenges and Issues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Adriano Crippa Elicker</cp:lastModifiedBy>
  <cp:revision>3</cp:revision>
  <dcterms:modified xsi:type="dcterms:W3CDTF">2023-10-15T16:17:34Z</dcterms:modified>
</cp:coreProperties>
</file>